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1"/>
  </p:notesMasterIdLst>
  <p:handoutMasterIdLst>
    <p:handoutMasterId r:id="rId42"/>
  </p:handoutMasterIdLst>
  <p:sldIdLst>
    <p:sldId id="441" r:id="rId2"/>
    <p:sldId id="728" r:id="rId3"/>
    <p:sldId id="735" r:id="rId4"/>
    <p:sldId id="734" r:id="rId5"/>
    <p:sldId id="725" r:id="rId6"/>
    <p:sldId id="730" r:id="rId7"/>
    <p:sldId id="731" r:id="rId8"/>
    <p:sldId id="732" r:id="rId9"/>
    <p:sldId id="729" r:id="rId10"/>
    <p:sldId id="705" r:id="rId11"/>
    <p:sldId id="703" r:id="rId12"/>
    <p:sldId id="706" r:id="rId13"/>
    <p:sldId id="708" r:id="rId14"/>
    <p:sldId id="707" r:id="rId15"/>
    <p:sldId id="709" r:id="rId16"/>
    <p:sldId id="721" r:id="rId17"/>
    <p:sldId id="710" r:id="rId18"/>
    <p:sldId id="712" r:id="rId19"/>
    <p:sldId id="711" r:id="rId20"/>
    <p:sldId id="714" r:id="rId21"/>
    <p:sldId id="715" r:id="rId22"/>
    <p:sldId id="716" r:id="rId23"/>
    <p:sldId id="717" r:id="rId24"/>
    <p:sldId id="718" r:id="rId25"/>
    <p:sldId id="736" r:id="rId26"/>
    <p:sldId id="733" r:id="rId27"/>
    <p:sldId id="719" r:id="rId28"/>
    <p:sldId id="720" r:id="rId29"/>
    <p:sldId id="651" r:id="rId30"/>
    <p:sldId id="666" r:id="rId31"/>
    <p:sldId id="677" r:id="rId32"/>
    <p:sldId id="685" r:id="rId33"/>
    <p:sldId id="722" r:id="rId34"/>
    <p:sldId id="723" r:id="rId35"/>
    <p:sldId id="724" r:id="rId36"/>
    <p:sldId id="681" r:id="rId37"/>
    <p:sldId id="726" r:id="rId38"/>
    <p:sldId id="727" r:id="rId39"/>
    <p:sldId id="487" r:id="rId40"/>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6768"/>
    <a:srgbClr val="006165"/>
    <a:srgbClr val="245A5D"/>
    <a:srgbClr val="3194A4"/>
    <a:srgbClr val="B8B2A9"/>
    <a:srgbClr val="EAEAEA"/>
    <a:srgbClr val="FFFFFF"/>
    <a:srgbClr val="32607D"/>
    <a:srgbClr val="31607D"/>
    <a:srgbClr val="BD081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3" autoAdjust="0"/>
    <p:restoredTop sz="91408" autoAdjust="0"/>
  </p:normalViewPr>
  <p:slideViewPr>
    <p:cSldViewPr snapToGrid="0" snapToObjects="1">
      <p:cViewPr varScale="1">
        <p:scale>
          <a:sx n="84" d="100"/>
          <a:sy n="84" d="100"/>
        </p:scale>
        <p:origin x="560" y="19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4/12/24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4/12/24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36</a:t>
            </a:fld>
            <a:endParaRPr lang="en-US"/>
          </a:p>
        </p:txBody>
      </p:sp>
    </p:spTree>
    <p:extLst>
      <p:ext uri="{BB962C8B-B14F-4D97-AF65-F5344CB8AC3E}">
        <p14:creationId xmlns:p14="http://schemas.microsoft.com/office/powerpoint/2010/main" val="1682350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a:t>
            </a:fld>
            <a:endParaRPr lang="en-US"/>
          </a:p>
        </p:txBody>
      </p:sp>
    </p:spTree>
    <p:extLst>
      <p:ext uri="{BB962C8B-B14F-4D97-AF65-F5344CB8AC3E}">
        <p14:creationId xmlns:p14="http://schemas.microsoft.com/office/powerpoint/2010/main" val="1078163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a:t>
            </a:fld>
            <a:endParaRPr lang="en-US"/>
          </a:p>
        </p:txBody>
      </p:sp>
    </p:spTree>
    <p:extLst>
      <p:ext uri="{BB962C8B-B14F-4D97-AF65-F5344CB8AC3E}">
        <p14:creationId xmlns:p14="http://schemas.microsoft.com/office/powerpoint/2010/main" val="136733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Metha</a:t>
            </a:r>
            <a:r>
              <a:rPr lang="en-US" altLang="zh-CN" dirty="0"/>
              <a:t>ne,</a:t>
            </a:r>
            <a:r>
              <a:rPr lang="zh-CN" altLang="en-US" dirty="0"/>
              <a:t> </a:t>
            </a:r>
            <a:r>
              <a:rPr lang="en-US" altLang="zh-CN" dirty="0"/>
              <a:t>highly</a:t>
            </a:r>
            <a:r>
              <a:rPr lang="zh-CN" altLang="en-US" dirty="0"/>
              <a:t> </a:t>
            </a:r>
            <a:r>
              <a:rPr lang="en-US" altLang="zh-CN" dirty="0" err="1"/>
              <a:t>flameable</a:t>
            </a:r>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5</a:t>
            </a:fld>
            <a:endParaRPr lang="en-US"/>
          </a:p>
        </p:txBody>
      </p:sp>
    </p:spTree>
    <p:extLst>
      <p:ext uri="{BB962C8B-B14F-4D97-AF65-F5344CB8AC3E}">
        <p14:creationId xmlns:p14="http://schemas.microsoft.com/office/powerpoint/2010/main" val="218050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764506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885659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280977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26</a:t>
            </a:fld>
            <a:endParaRPr lang="en-US"/>
          </a:p>
        </p:txBody>
      </p:sp>
    </p:spTree>
    <p:extLst>
      <p:ext uri="{BB962C8B-B14F-4D97-AF65-F5344CB8AC3E}">
        <p14:creationId xmlns:p14="http://schemas.microsoft.com/office/powerpoint/2010/main" val="97701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35</a:t>
            </a:fld>
            <a:endParaRPr lang="en-US"/>
          </a:p>
        </p:txBody>
      </p:sp>
    </p:spTree>
    <p:extLst>
      <p:ext uri="{BB962C8B-B14F-4D97-AF65-F5344CB8AC3E}">
        <p14:creationId xmlns:p14="http://schemas.microsoft.com/office/powerpoint/2010/main" val="114298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0.tiff"/><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41.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420.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68.png"/><Relationship Id="rId3" Type="http://schemas.openxmlformats.org/officeDocument/2006/relationships/image" Target="../media/image43.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65.png"/><Relationship Id="rId2" Type="http://schemas.openxmlformats.org/officeDocument/2006/relationships/notesSlide" Target="../notesSlides/notesSlide5.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58.png"/><Relationship Id="rId11" Type="http://schemas.openxmlformats.org/officeDocument/2006/relationships/image" Target="../media/image64.png"/><Relationship Id="rId5" Type="http://schemas.openxmlformats.org/officeDocument/2006/relationships/image" Target="../media/image57.png"/><Relationship Id="rId15" Type="http://schemas.openxmlformats.org/officeDocument/2006/relationships/image" Target="../media/image74.png"/><Relationship Id="rId10" Type="http://schemas.openxmlformats.org/officeDocument/2006/relationships/image" Target="../media/image63.png"/><Relationship Id="rId19" Type="http://schemas.openxmlformats.org/officeDocument/2006/relationships/image" Target="../media/image78.png"/><Relationship Id="rId4" Type="http://schemas.openxmlformats.org/officeDocument/2006/relationships/image" Target="../media/image56.png"/><Relationship Id="rId9" Type="http://schemas.openxmlformats.org/officeDocument/2006/relationships/image" Target="../media/image59.pn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90.png"/><Relationship Id="rId3" Type="http://schemas.openxmlformats.org/officeDocument/2006/relationships/image" Target="../media/image590.png"/><Relationship Id="rId7" Type="http://schemas.openxmlformats.org/officeDocument/2006/relationships/image" Target="../media/image681.png"/><Relationship Id="rId12" Type="http://schemas.openxmlformats.org/officeDocument/2006/relationships/image" Target="../media/image680.png"/><Relationship Id="rId17" Type="http://schemas.openxmlformats.org/officeDocument/2006/relationships/image" Target="../media/image720.png"/><Relationship Id="rId2" Type="http://schemas.openxmlformats.org/officeDocument/2006/relationships/image" Target="../media/image43.jpeg"/><Relationship Id="rId16" Type="http://schemas.openxmlformats.org/officeDocument/2006/relationships/image" Target="../media/image710.png"/><Relationship Id="rId1" Type="http://schemas.openxmlformats.org/officeDocument/2006/relationships/slideLayout" Target="../slideLayouts/slideLayout12.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microsoft.com/office/2007/relationships/hdphoto" Target="../media/hdphoto9.wdp"/><Relationship Id="rId10" Type="http://schemas.openxmlformats.org/officeDocument/2006/relationships/image" Target="../media/image660.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6.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75.emf"/><Relationship Id="rId2" Type="http://schemas.openxmlformats.org/officeDocument/2006/relationships/image" Target="../media/image43.jpeg"/><Relationship Id="rId16" Type="http://schemas.openxmlformats.org/officeDocument/2006/relationships/image" Target="../media/image77.emf"/><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9.png"/><Relationship Id="rId5" Type="http://schemas.openxmlformats.org/officeDocument/2006/relationships/image" Target="../media/image72.emf"/><Relationship Id="rId15" Type="http://schemas.openxmlformats.org/officeDocument/2006/relationships/image" Target="../media/image80.png"/><Relationship Id="rId10" Type="http://schemas.openxmlformats.org/officeDocument/2006/relationships/image" Target="../media/image88.png"/><Relationship Id="rId4" Type="http://schemas.openxmlformats.org/officeDocument/2006/relationships/image" Target="../media/image71.emf"/><Relationship Id="rId9" Type="http://schemas.openxmlformats.org/officeDocument/2006/relationships/image" Target="../media/image87.pn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4.emf"/><Relationship Id="rId7" Type="http://schemas.openxmlformats.org/officeDocument/2006/relationships/image" Target="../media/image97.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8.png"/><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image" Target="../media/image43.jpeg"/><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6.png"/><Relationship Id="rId5" Type="http://schemas.openxmlformats.org/officeDocument/2006/relationships/image" Target="../media/image72.emf"/><Relationship Id="rId15" Type="http://schemas.openxmlformats.org/officeDocument/2006/relationships/image" Target="../media/image101.png"/><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84.svg"/><Relationship Id="rId4" Type="http://schemas.openxmlformats.org/officeDocument/2006/relationships/image" Target="../media/image44.jpeg"/><Relationship Id="rId9"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43.jpeg"/><Relationship Id="rId1" Type="http://schemas.openxmlformats.org/officeDocument/2006/relationships/slideLayout" Target="../slideLayouts/slideLayout12.xml"/><Relationship Id="rId4" Type="http://schemas.openxmlformats.org/officeDocument/2006/relationships/image" Target="../media/image850.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86.emf"/><Relationship Id="rId1" Type="http://schemas.openxmlformats.org/officeDocument/2006/relationships/slideLayout" Target="../slideLayouts/slideLayout12.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7.emf"/></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arxiv.org/abs/2401.13858"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1.jpg"/><Relationship Id="rId5" Type="http://schemas.openxmlformats.org/officeDocument/2006/relationships/image" Target="../media/image23.jpe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42.jpe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54.png"/><Relationship Id="rId9"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7.svg"/><Relationship Id="rId2" Type="http://schemas.openxmlformats.org/officeDocument/2006/relationships/image" Target="../media/image100.jpeg"/><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hyperlink" Target="https://knowledge-nlp.github.io/kdd2023/" TargetMode="External"/><Relationship Id="rId7" Type="http://schemas.openxmlformats.org/officeDocument/2006/relationships/image" Target="../media/image110.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109.jpeg"/><Relationship Id="rId11" Type="http://schemas.openxmlformats.org/officeDocument/2006/relationships/image" Target="../media/image112.jpeg"/><Relationship Id="rId5" Type="http://schemas.openxmlformats.org/officeDocument/2006/relationships/image" Target="../media/image108.png"/><Relationship Id="rId10" Type="http://schemas.openxmlformats.org/officeDocument/2006/relationships/image" Target="../media/image100.jpeg"/><Relationship Id="rId4" Type="http://schemas.openxmlformats.org/officeDocument/2006/relationships/hyperlink" Target="https://knowledge-nlp.github.io/acl2024/" TargetMode="External"/><Relationship Id="rId9" Type="http://schemas.openxmlformats.org/officeDocument/2006/relationships/image" Target="../media/image42.jpe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18" Type="http://schemas.openxmlformats.org/officeDocument/2006/relationships/image" Target="../media/image123.jpeg"/><Relationship Id="rId3" Type="http://schemas.openxmlformats.org/officeDocument/2006/relationships/image" Target="../media/image101.jpeg"/><Relationship Id="rId7" Type="http://schemas.openxmlformats.org/officeDocument/2006/relationships/image" Target="../media/image107.svg"/><Relationship Id="rId12" Type="http://schemas.openxmlformats.org/officeDocument/2006/relationships/image" Target="../media/image117.png"/><Relationship Id="rId17" Type="http://schemas.openxmlformats.org/officeDocument/2006/relationships/image" Target="../media/image122.jpeg"/><Relationship Id="rId2" Type="http://schemas.openxmlformats.org/officeDocument/2006/relationships/image" Target="../media/image100.jpeg"/><Relationship Id="rId16" Type="http://schemas.openxmlformats.org/officeDocument/2006/relationships/image" Target="../media/image121.jpg"/><Relationship Id="rId1" Type="http://schemas.openxmlformats.org/officeDocument/2006/relationships/slideLayout" Target="../slideLayouts/slideLayout12.xml"/><Relationship Id="rId6" Type="http://schemas.openxmlformats.org/officeDocument/2006/relationships/image" Target="../media/image106.png"/><Relationship Id="rId11" Type="http://schemas.openxmlformats.org/officeDocument/2006/relationships/image" Target="../media/image116.svg"/><Relationship Id="rId5" Type="http://schemas.openxmlformats.org/officeDocument/2006/relationships/image" Target="../media/image105.svg"/><Relationship Id="rId15" Type="http://schemas.openxmlformats.org/officeDocument/2006/relationships/image" Target="../media/image120.svg"/><Relationship Id="rId10" Type="http://schemas.openxmlformats.org/officeDocument/2006/relationships/image" Target="../media/image115.png"/><Relationship Id="rId4" Type="http://schemas.openxmlformats.org/officeDocument/2006/relationships/image" Target="../media/image104.png"/><Relationship Id="rId9" Type="http://schemas.openxmlformats.org/officeDocument/2006/relationships/image" Target="../media/image114.svg"/><Relationship Id="rId14" Type="http://schemas.openxmlformats.org/officeDocument/2006/relationships/image" Target="../media/image119.png"/></Relationships>
</file>

<file path=ppt/slides/_rels/slide3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94.png"/><Relationship Id="rId11" Type="http://schemas.openxmlformats.org/officeDocument/2006/relationships/image" Target="../media/image125.png"/><Relationship Id="rId5" Type="http://schemas.openxmlformats.org/officeDocument/2006/relationships/image" Target="../media/image93.jpeg"/><Relationship Id="rId10" Type="http://schemas.openxmlformats.org/officeDocument/2006/relationships/image" Target="../media/image124.jpeg"/><Relationship Id="rId4" Type="http://schemas.openxmlformats.org/officeDocument/2006/relationships/image" Target="../media/image92.jpeg"/><Relationship Id="rId9" Type="http://schemas.openxmlformats.org/officeDocument/2006/relationships/image" Target="../media/image101.jpeg"/></Relationships>
</file>

<file path=ppt/slides/_rels/slide35.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128.png"/><Relationship Id="rId5" Type="http://schemas.openxmlformats.org/officeDocument/2006/relationships/image" Target="../media/image127.jpeg"/><Relationship Id="rId10" Type="http://schemas.openxmlformats.org/officeDocument/2006/relationships/image" Target="../media/image130.jpeg"/><Relationship Id="rId4" Type="http://schemas.openxmlformats.org/officeDocument/2006/relationships/image" Target="../media/image126.jpeg"/><Relationship Id="rId9" Type="http://schemas.openxmlformats.org/officeDocument/2006/relationships/image" Target="../media/image129.jpeg"/></Relationships>
</file>

<file path=ppt/slides/_rels/slide3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jp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2.png"/><Relationship Id="rId5" Type="http://schemas.openxmlformats.org/officeDocument/2006/relationships/image" Target="../media/image20.jpg"/><Relationship Id="rId4" Type="http://schemas.openxmlformats.org/officeDocument/2006/relationships/image" Target="../media/image131.png"/><Relationship Id="rId9" Type="http://schemas.openxmlformats.org/officeDocument/2006/relationships/image" Target="../media/image21.jpg"/></Relationships>
</file>

<file path=ppt/slides/_rels/slide37.xml.rels><?xml version="1.0" encoding="UTF-8" standalone="yes"?>
<Relationships xmlns="http://schemas.openxmlformats.org/package/2006/relationships"><Relationship Id="rId8" Type="http://schemas.openxmlformats.org/officeDocument/2006/relationships/image" Target="../media/image135.jpeg"/><Relationship Id="rId13" Type="http://schemas.openxmlformats.org/officeDocument/2006/relationships/image" Target="../media/image139.png"/><Relationship Id="rId3" Type="http://schemas.openxmlformats.org/officeDocument/2006/relationships/image" Target="../media/image42.jpeg"/><Relationship Id="rId7" Type="http://schemas.openxmlformats.org/officeDocument/2006/relationships/image" Target="../media/image134.jpeg"/><Relationship Id="rId12" Type="http://schemas.microsoft.com/office/2007/relationships/hdphoto" Target="../media/hdphoto10.wdp"/><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33.jpeg"/><Relationship Id="rId11" Type="http://schemas.openxmlformats.org/officeDocument/2006/relationships/image" Target="../media/image138.png"/><Relationship Id="rId5" Type="http://schemas.openxmlformats.org/officeDocument/2006/relationships/image" Target="../media/image84.svg"/><Relationship Id="rId15" Type="http://schemas.openxmlformats.org/officeDocument/2006/relationships/image" Target="../media/image30.png"/><Relationship Id="rId10" Type="http://schemas.openxmlformats.org/officeDocument/2006/relationships/image" Target="../media/image137.png"/><Relationship Id="rId4" Type="http://schemas.openxmlformats.org/officeDocument/2006/relationships/image" Target="../media/image83.png"/><Relationship Id="rId9" Type="http://schemas.openxmlformats.org/officeDocument/2006/relationships/image" Target="../media/image136.png"/><Relationship Id="rId14" Type="http://schemas.openxmlformats.org/officeDocument/2006/relationships/image" Target="../media/image140.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141.png"/><Relationship Id="rId4" Type="http://schemas.openxmlformats.org/officeDocument/2006/relationships/hyperlink" Target="mailto:mjiang2@nd.edu"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26.pn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32.png"/><Relationship Id="rId2" Type="http://schemas.openxmlformats.org/officeDocument/2006/relationships/image" Target="../media/image15.png"/><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5" Type="http://schemas.openxmlformats.org/officeDocument/2006/relationships/image" Target="../media/image35.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77449"/>
            <a:ext cx="14630400" cy="1480891"/>
          </a:xfrm>
        </p:spPr>
        <p:txBody>
          <a:bodyPr/>
          <a:lstStyle/>
          <a:p>
            <a:r>
              <a:rPr lang="en-US" altLang="zh-CN" b="1" dirty="0">
                <a:solidFill>
                  <a:schemeClr val="bg1"/>
                </a:solidFill>
              </a:rPr>
              <a:t>Meng Jiang</a:t>
            </a:r>
          </a:p>
          <a:p>
            <a:r>
              <a:rPr lang="en-US" altLang="zh-CN" dirty="0">
                <a:solidFill>
                  <a:schemeClr val="bg1"/>
                </a:solidFill>
              </a:rPr>
              <a:t>Department of Computer Science and Engineering</a:t>
            </a:r>
            <a:endParaRPr lang="en-US" dirty="0">
              <a:solidFill>
                <a:schemeClr val="bg1"/>
              </a:solidFill>
            </a:endParaRPr>
          </a:p>
        </p:txBody>
      </p:sp>
      <p:sp>
        <p:nvSpPr>
          <p:cNvPr id="142" name="Shape 142"/>
          <p:cNvSpPr>
            <a:spLocks noGrp="1"/>
          </p:cNvSpPr>
          <p:nvPr>
            <p:ph type="body" idx="14"/>
          </p:nvPr>
        </p:nvSpPr>
        <p:spPr/>
        <p:txBody>
          <a:bodyPr/>
          <a:lstStyle/>
          <a:p>
            <a:r>
              <a:rPr lang="en-US" altLang="zh-CN" dirty="0">
                <a:solidFill>
                  <a:schemeClr val="bg1"/>
                </a:solidFill>
              </a:rPr>
              <a:t>University of Notre Dame</a:t>
            </a:r>
            <a:endParaRPr lang="en-US" dirty="0">
              <a:solidFill>
                <a:schemeClr val="bg1"/>
              </a:solidFill>
            </a:endParaRPr>
          </a:p>
        </p:txBody>
      </p:sp>
      <p:sp>
        <p:nvSpPr>
          <p:cNvPr id="143" name="Shape 143"/>
          <p:cNvSpPr>
            <a:spLocks noGrp="1"/>
          </p:cNvSpPr>
          <p:nvPr>
            <p:ph type="body" idx="15"/>
          </p:nvPr>
        </p:nvSpPr>
        <p:spPr>
          <a:xfrm>
            <a:off x="812802" y="2435913"/>
            <a:ext cx="14630400" cy="2621524"/>
          </a:xfrm>
        </p:spPr>
        <p:txBody>
          <a:bodyPr/>
          <a:lstStyle/>
          <a:p>
            <a:r>
              <a:rPr lang="en-US" altLang="zh-CN" dirty="0">
                <a:solidFill>
                  <a:schemeClr val="bg1"/>
                </a:solidFill>
              </a:rPr>
              <a:t>Interdisciplinary</a:t>
            </a:r>
            <a:r>
              <a:rPr lang="zh-CN" altLang="en-US" dirty="0">
                <a:solidFill>
                  <a:schemeClr val="bg1"/>
                </a:solidFill>
              </a:rPr>
              <a:t> </a:t>
            </a:r>
            <a:r>
              <a:rPr lang="en-US" altLang="zh-CN" dirty="0">
                <a:solidFill>
                  <a:schemeClr val="bg1"/>
                </a:solidFill>
              </a:rPr>
              <a:t>Research</a:t>
            </a:r>
          </a:p>
          <a:p>
            <a:r>
              <a:rPr lang="en-US" altLang="zh-CN" dirty="0">
                <a:solidFill>
                  <a:schemeClr val="bg1"/>
                </a:solidFill>
              </a:rPr>
              <a:t>in the era of Generative AI</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8964394"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 to augment data.</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9</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10</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0" y="2453138"/>
            <a:ext cx="7952735"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graphs.</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𝑣</m:t>
                        </m:r>
                      </m:oMath>
                    </m:oMathPara>
                  </a14:m>
                  <a:endParaRPr lang="en-US" sz="2500" dirty="0">
                    <a:solidFill>
                      <a:schemeClr val="accent6"/>
                    </a:solidFill>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𝑢</m:t>
                        </m:r>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𝑣</m:t>
                        </m:r>
                        <m:r>
                          <a:rPr lang="en-US" altLang="zh-CN" sz="2500" b="0" i="1" dirty="0" smtClean="0">
                            <a:solidFill>
                              <a:schemeClr val="accent6"/>
                            </a:solidFill>
                            <a:latin typeface="Cambria Math" panose="02040503050406030204" pitchFamily="18" charset="0"/>
                            <a:cs typeface="Helvetica Neue"/>
                          </a:rPr>
                          <m:t>)</m:t>
                        </m:r>
                      </m:oMath>
                    </m:oMathPara>
                  </a14:m>
                  <a:endParaRPr lang="en-US" sz="2500" dirty="0">
                    <a:solidFill>
                      <a:schemeClr val="accent6"/>
                    </a:solidFill>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solidFill>
                    <a:schemeClr val="accent6"/>
                  </a:solidFill>
                  <a:latin typeface="Helvetica Neue"/>
                  <a:cs typeface="Helvetica Neue"/>
                </a:rPr>
                <a:t>arbitrary</a:t>
              </a:r>
              <a:endParaRPr lang="en-US" sz="2000" dirty="0">
                <a:solidFill>
                  <a:schemeClr val="accent6"/>
                </a:solidFill>
              </a:endParaRPr>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11</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Supervised</a:t>
            </a:r>
            <a:r>
              <a:rPr lang="zh-CN" altLang="en-US" sz="2800" dirty="0">
                <a:solidFill>
                  <a:srgbClr val="FF0000"/>
                </a:solidFill>
              </a:rPr>
              <a:t> </a:t>
            </a:r>
            <a:r>
              <a:rPr lang="en-US" altLang="zh-CN" sz="2800" dirty="0">
                <a:solidFill>
                  <a:srgbClr val="FF0000"/>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3695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mc:AlternateContent xmlns:mc="http://schemas.openxmlformats.org/markup-compatibility/2006" xmlns:a14="http://schemas.microsoft.com/office/drawing/2010/main">
        <mc:Choice Requires="a14">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The</a:t>
                </a:r>
                <a:r>
                  <a:rPr lang="zh-CN" altLang="en-US" dirty="0"/>
                  <a:t> </a:t>
                </a:r>
                <a:r>
                  <a:rPr lang="en-US" altLang="zh-CN" dirty="0"/>
                  <a:t>separation</a:t>
                </a:r>
                <a:r>
                  <a:rPr lang="zh-CN" altLang="en-US" dirty="0"/>
                  <a:t> </a:t>
                </a:r>
                <a:r>
                  <a:rPr lang="en-US" altLang="zh-CN" dirty="0"/>
                  <a:t>was</a:t>
                </a:r>
                <a:r>
                  <a:rPr lang="zh-CN" altLang="en-US" dirty="0"/>
                  <a:t> </a:t>
                </a:r>
                <a:r>
                  <a:rPr lang="en-US" altLang="zh-CN" dirty="0"/>
                  <a:t>used</a:t>
                </a:r>
                <a:r>
                  <a:rPr lang="zh-CN" altLang="en-US" dirty="0"/>
                  <a:t> </a:t>
                </a:r>
                <a:r>
                  <a:rPr lang="en-US" altLang="zh-CN" dirty="0"/>
                  <a:t>in</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sentiment</a:t>
                </a:r>
                <a:r>
                  <a:rPr lang="zh-CN" altLang="en-US" dirty="0"/>
                  <a:t> </a:t>
                </a:r>
                <a:r>
                  <a:rPr lang="en-US" altLang="zh-CN" dirty="0"/>
                  <a:t>analysis</a:t>
                </a:r>
                <a:r>
                  <a:rPr lang="zh-CN" altLang="en-US" dirty="0"/>
                  <a:t> </a:t>
                </a:r>
                <a:r>
                  <a:rPr lang="en-US" altLang="zh-CN" dirty="0"/>
                  <a:t>[1].</a:t>
                </a:r>
              </a:p>
              <a:p>
                <a:endParaRPr lang="en-US" altLang="zh-CN" dirty="0"/>
              </a:p>
              <a:p>
                <a:endParaRPr lang="en-US" altLang="zh-CN" dirty="0"/>
              </a:p>
              <a:p>
                <a:endParaRPr lang="en-US" altLang="zh-CN" dirty="0"/>
              </a:p>
              <a:p>
                <a:endParaRPr lang="en-US" altLang="zh-CN" dirty="0"/>
              </a:p>
              <a:p>
                <a:r>
                  <a:rPr lang="en-US" altLang="zh-CN" dirty="0"/>
                  <a:t>Can</a:t>
                </a:r>
                <a:r>
                  <a:rPr lang="zh-CN" altLang="en-US" dirty="0"/>
                  <a:t> </a:t>
                </a:r>
                <a:r>
                  <a:rPr lang="en-US" altLang="zh-CN" dirty="0"/>
                  <a:t>you</a:t>
                </a:r>
                <a:r>
                  <a:rPr lang="zh-CN" altLang="en-US" dirty="0"/>
                  <a:t> </a:t>
                </a:r>
                <a:r>
                  <a:rPr lang="en-US" altLang="zh-CN" dirty="0"/>
                  <a:t>make</a:t>
                </a:r>
                <a:r>
                  <a:rPr lang="zh-CN" altLang="en-US" dirty="0"/>
                  <a:t> </a:t>
                </a:r>
                <a:r>
                  <a:rPr lang="en-US" altLang="zh-CN" dirty="0"/>
                  <a:t>a</a:t>
                </a:r>
                <a:r>
                  <a:rPr lang="zh-CN" altLang="en-US" dirty="0"/>
                  <a:t> </a:t>
                </a:r>
                <a:r>
                  <a:rPr lang="en-US" altLang="zh-CN" dirty="0"/>
                  <a:t>new</a:t>
                </a:r>
                <a:r>
                  <a:rPr lang="zh-CN" altLang="en-US" dirty="0"/>
                  <a:t> </a:t>
                </a:r>
                <a:r>
                  <a:rPr lang="en-US" altLang="zh-CN" dirty="0"/>
                  <a:t>example</a:t>
                </a:r>
                <a:r>
                  <a:rPr lang="zh-CN" altLang="en-US" dirty="0"/>
                  <a:t> </a:t>
                </a:r>
                <a:r>
                  <a:rPr lang="en-US" altLang="zh-CN" dirty="0"/>
                  <a:t>of</a:t>
                </a:r>
                <a:r>
                  <a:rPr lang="zh-CN" altLang="en-US" dirty="0"/>
                  <a:t> </a:t>
                </a:r>
                <a:r>
                  <a:rPr lang="en-US" altLang="zh-CN" dirty="0"/>
                  <a:t>a</a:t>
                </a:r>
                <a:r>
                  <a:rPr lang="zh-CN" altLang="en-US" dirty="0"/>
                  <a:t> </a:t>
                </a:r>
                <a:r>
                  <a:rPr lang="en-US" altLang="zh-CN" dirty="0">
                    <a:latin typeface="Times New Roman" panose="02020603050405020304" pitchFamily="18" charset="0"/>
                    <a:cs typeface="Times New Roman" panose="02020603050405020304" pitchFamily="18" charset="0"/>
                  </a:rPr>
                  <a:t>negative</a:t>
                </a:r>
                <a:r>
                  <a:rPr lang="zh-CN" altLang="en-US" dirty="0"/>
                  <a:t> </a:t>
                </a:r>
                <a:r>
                  <a:rPr lang="en-US" altLang="zh-CN" dirty="0"/>
                  <a:t>label using </a:t>
                </a:r>
                <a14:m>
                  <m:oMath xmlns:m="http://schemas.openxmlformats.org/officeDocument/2006/math">
                    <m:r>
                      <a:rPr lang="en-US" altLang="zh-CN" sz="3200" i="1" dirty="0">
                        <a:latin typeface="Cambria Math" panose="02040503050406030204" pitchFamily="18" charset="0"/>
                        <a:cs typeface="Arial" panose="020B0604020202020204" pitchFamily="34" charset="0"/>
                      </a:rPr>
                      <m:t>𝑖</m:t>
                    </m:r>
                  </m:oMath>
                </a14:m>
                <a:r>
                  <a:rPr lang="en-US" altLang="zh-CN" dirty="0"/>
                  <a:t> and </a:t>
                </a:r>
                <a14:m>
                  <m:oMath xmlns:m="http://schemas.openxmlformats.org/officeDocument/2006/math">
                    <m:r>
                      <a:rPr lang="en-US" altLang="zh-CN" sz="3200" b="0" i="1" dirty="0" smtClean="0">
                        <a:latin typeface="Cambria Math" panose="02040503050406030204" pitchFamily="18" charset="0"/>
                        <a:cs typeface="Arial" panose="020B0604020202020204" pitchFamily="34" charset="0"/>
                      </a:rPr>
                      <m:t>𝑗</m:t>
                    </m:r>
                  </m:oMath>
                </a14:m>
                <a:r>
                  <a:rPr lang="en-US" altLang="zh-CN" dirty="0"/>
                  <a:t>?</a:t>
                </a:r>
              </a:p>
              <a:p>
                <a:endParaRPr lang="en-US" dirty="0"/>
              </a:p>
              <a:p>
                <a:endParaRPr lang="en-US" dirty="0"/>
              </a:p>
              <a:p>
                <a:endParaRPr lang="en-US" dirty="0"/>
              </a:p>
            </p:txBody>
          </p:sp>
        </mc:Choice>
        <mc:Fallback xmlns="">
          <p:sp>
            <p:nvSpPr>
              <p:cNvPr id="63" name="Content Placeholder 8">
                <a:extLst>
                  <a:ext uri="{FF2B5EF4-FFF2-40B4-BE49-F238E27FC236}">
                    <a16:creationId xmlns:a16="http://schemas.microsoft.com/office/drawing/2014/main" id="{5E8756A3-8DD6-F433-0233-275CA9D96906}"/>
                  </a:ext>
                </a:extLst>
              </p:cNvPr>
              <p:cNvSpPr>
                <a:spLocks noGrp="1" noRot="1" noChangeAspect="1" noMove="1" noResize="1" noEditPoints="1" noAdjustHandles="1" noChangeArrowheads="1" noChangeShapeType="1" noTextEdit="1"/>
              </p:cNvSpPr>
              <p:nvPr>
                <p:ph idx="1"/>
              </p:nvPr>
            </p:nvSpPr>
            <p:spPr>
              <a:xfrm>
                <a:off x="668957" y="2432842"/>
                <a:ext cx="14771147" cy="5504516"/>
              </a:xfrm>
              <a:blipFill>
                <a:blip r:embed="rId3"/>
                <a:stretch>
                  <a:fillRect l="-515" t="-1613"/>
                </a:stretch>
              </a:blipFill>
            </p:spPr>
            <p:txBody>
              <a:bodyPr/>
              <a:lstStyle/>
              <a:p>
                <a:r>
                  <a:rPr lang="en-US">
                    <a:noFill/>
                  </a:rPr>
                  <a:t> </a:t>
                </a:r>
              </a:p>
            </p:txBody>
          </p:sp>
        </mc:Fallback>
      </mc:AlternateContent>
      <p:sp>
        <p:nvSpPr>
          <p:cNvPr id="1024" name="Rounded Rectangle 1023">
            <a:extLst>
              <a:ext uri="{FF2B5EF4-FFF2-40B4-BE49-F238E27FC236}">
                <a16:creationId xmlns:a16="http://schemas.microsoft.com/office/drawing/2014/main" id="{5F4DBEE5-9D4F-AAC5-653F-7D6959EDE87D}"/>
              </a:ext>
            </a:extLst>
          </p:cNvPr>
          <p:cNvSpPr/>
          <p:nvPr/>
        </p:nvSpPr>
        <p:spPr>
          <a:xfrm>
            <a:off x="1769533" y="3168276"/>
            <a:ext cx="12195254" cy="208589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grpSp>
        <p:nvGrpSpPr>
          <p:cNvPr id="1025" name="Group 1024">
            <a:extLst>
              <a:ext uri="{FF2B5EF4-FFF2-40B4-BE49-F238E27FC236}">
                <a16:creationId xmlns:a16="http://schemas.microsoft.com/office/drawing/2014/main" id="{6041B1D1-57F7-6108-8513-61B7A519F2E7}"/>
              </a:ext>
            </a:extLst>
          </p:cNvPr>
          <p:cNvGrpSpPr>
            <a:grpSpLocks/>
          </p:cNvGrpSpPr>
          <p:nvPr/>
        </p:nvGrpSpPr>
        <p:grpSpPr>
          <a:xfrm>
            <a:off x="2291213" y="3437741"/>
            <a:ext cx="11479017" cy="1476004"/>
            <a:chOff x="1191986" y="3118558"/>
            <a:chExt cx="11479017" cy="1968066"/>
          </a:xfrm>
        </p:grpSpPr>
        <mc:AlternateContent xmlns:mc="http://schemas.openxmlformats.org/markup-compatibility/2006" xmlns:a14="http://schemas.microsoft.com/office/drawing/2010/main">
          <mc:Choice Requires="a14">
            <p:sp>
              <p:nvSpPr>
                <p:cNvPr id="1026" name="TextBox 1025">
                  <a:extLst>
                    <a:ext uri="{FF2B5EF4-FFF2-40B4-BE49-F238E27FC236}">
                      <a16:creationId xmlns:a16="http://schemas.microsoft.com/office/drawing/2014/main" id="{1784D793-F9DF-5D2E-5E74-D55F775B47D7}"/>
                    </a:ext>
                  </a:extLst>
                </p:cNvPr>
                <p:cNvSpPr txBox="1"/>
                <p:nvPr/>
              </p:nvSpPr>
              <p:spPr>
                <a:xfrm>
                  <a:off x="1191986" y="4388976"/>
                  <a:ext cx="7099299"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6" name="TextBox 1025">
                  <a:extLst>
                    <a:ext uri="{FF2B5EF4-FFF2-40B4-BE49-F238E27FC236}">
                      <a16:creationId xmlns:a16="http://schemas.microsoft.com/office/drawing/2014/main" id="{1784D793-F9DF-5D2E-5E74-D55F775B47D7}"/>
                    </a:ext>
                  </a:extLst>
                </p:cNvPr>
                <p:cNvSpPr txBox="1">
                  <a:spLocks noRot="1" noChangeAspect="1" noMove="1" noResize="1" noEditPoints="1" noAdjustHandles="1" noChangeArrowheads="1" noChangeShapeType="1" noTextEdit="1"/>
                </p:cNvSpPr>
                <p:nvPr/>
              </p:nvSpPr>
              <p:spPr>
                <a:xfrm>
                  <a:off x="1191986" y="4388976"/>
                  <a:ext cx="7099299" cy="697648"/>
                </a:xfrm>
                <a:prstGeom prst="rect">
                  <a:avLst/>
                </a:prstGeom>
                <a:blipFill>
                  <a:blip r:embed="rId4"/>
                  <a:stretch>
                    <a:fillRect l="-893" t="-1190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72B7CC4-1B93-C5CD-A443-9B9CE15F2968}"/>
                    </a:ext>
                  </a:extLst>
                </p:cNvPr>
                <p:cNvSpPr txBox="1"/>
                <p:nvPr/>
              </p:nvSpPr>
              <p:spPr>
                <a:xfrm>
                  <a:off x="1191986" y="3137911"/>
                  <a:ext cx="10703514"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7" name="TextBox 1026">
                  <a:extLst>
                    <a:ext uri="{FF2B5EF4-FFF2-40B4-BE49-F238E27FC236}">
                      <a16:creationId xmlns:a16="http://schemas.microsoft.com/office/drawing/2014/main" id="{972B7CC4-1B93-C5CD-A443-9B9CE15F2968}"/>
                    </a:ext>
                  </a:extLst>
                </p:cNvPr>
                <p:cNvSpPr txBox="1">
                  <a:spLocks noRot="1" noChangeAspect="1" noMove="1" noResize="1" noEditPoints="1" noAdjustHandles="1" noChangeArrowheads="1" noChangeShapeType="1" noTextEdit="1"/>
                </p:cNvSpPr>
                <p:nvPr/>
              </p:nvSpPr>
              <p:spPr>
                <a:xfrm>
                  <a:off x="1191986" y="3137911"/>
                  <a:ext cx="10703514" cy="697648"/>
                </a:xfrm>
                <a:prstGeom prst="rect">
                  <a:avLst/>
                </a:prstGeom>
                <a:blipFill>
                  <a:blip r:embed="rId5"/>
                  <a:stretch>
                    <a:fillRect l="-237" t="-11905" b="-33333"/>
                  </a:stretch>
                </a:blipFill>
              </p:spPr>
              <p:txBody>
                <a:bodyPr/>
                <a:lstStyle/>
                <a:p>
                  <a:r>
                    <a:rPr lang="en-US">
                      <a:noFill/>
                    </a:rPr>
                    <a:t> </a:t>
                  </a:r>
                </a:p>
              </p:txBody>
            </p:sp>
          </mc:Fallback>
        </mc:AlternateContent>
        <p:sp>
          <p:nvSpPr>
            <p:cNvPr id="1028" name="TextBox 1027">
              <a:extLst>
                <a:ext uri="{FF2B5EF4-FFF2-40B4-BE49-F238E27FC236}">
                  <a16:creationId xmlns:a16="http://schemas.microsoft.com/office/drawing/2014/main" id="{A79D89C4-690D-F353-C75F-90DF21F6DD61}"/>
                </a:ext>
              </a:extLst>
            </p:cNvPr>
            <p:cNvSpPr txBox="1"/>
            <p:nvPr/>
          </p:nvSpPr>
          <p:spPr>
            <a:xfrm>
              <a:off x="10709615" y="432197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positive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29" name="Straight Arrow Connector 1028">
              <a:extLst>
                <a:ext uri="{FF2B5EF4-FFF2-40B4-BE49-F238E27FC236}">
                  <a16:creationId xmlns:a16="http://schemas.microsoft.com/office/drawing/2014/main" id="{3EDD7191-C31E-321B-F7E2-F9BDA82CE07A}"/>
                </a:ext>
              </a:extLst>
            </p:cNvPr>
            <p:cNvCxnSpPr>
              <a:cxnSpLocks/>
            </p:cNvCxnSpPr>
            <p:nvPr/>
          </p:nvCxnSpPr>
          <p:spPr>
            <a:xfrm>
              <a:off x="9921834" y="4737800"/>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1" name="TextBox 1030">
              <a:extLst>
                <a:ext uri="{FF2B5EF4-FFF2-40B4-BE49-F238E27FC236}">
                  <a16:creationId xmlns:a16="http://schemas.microsoft.com/office/drawing/2014/main" id="{CA0B7336-0448-073C-258B-53C1887A6E1A}"/>
                </a:ext>
              </a:extLst>
            </p:cNvPr>
            <p:cNvSpPr txBox="1"/>
            <p:nvPr/>
          </p:nvSpPr>
          <p:spPr>
            <a:xfrm>
              <a:off x="10709615" y="311855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negative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32" name="Straight Arrow Connector 1031">
              <a:extLst>
                <a:ext uri="{FF2B5EF4-FFF2-40B4-BE49-F238E27FC236}">
                  <a16:creationId xmlns:a16="http://schemas.microsoft.com/office/drawing/2014/main" id="{985AFB46-7CE2-CF5E-0B17-89AE4A218484}"/>
                </a:ext>
              </a:extLst>
            </p:cNvPr>
            <p:cNvCxnSpPr>
              <a:cxnSpLocks/>
            </p:cNvCxnSpPr>
            <p:nvPr/>
          </p:nvCxnSpPr>
          <p:spPr>
            <a:xfrm>
              <a:off x="9921834" y="3488761"/>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576EAA9C-21D1-9A77-EA71-28A20E898297}"/>
                </a:ext>
              </a:extLst>
            </p:cNvPr>
            <p:cNvSpPr txBox="1"/>
            <p:nvPr/>
          </p:nvSpPr>
          <p:spPr>
            <a:xfrm>
              <a:off x="7468475" y="3718367"/>
              <a:ext cx="2235191"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“Rationales”</a:t>
              </a:r>
              <a:endParaRPr lang="en-US" dirty="0">
                <a:solidFill>
                  <a:srgbClr val="FF2600"/>
                </a:solidFill>
                <a:latin typeface="Times New Roman" panose="02020603050405020304" pitchFamily="18" charset="0"/>
                <a:cs typeface="Times New Roman" panose="02020603050405020304" pitchFamily="18" charset="0"/>
              </a:endParaRPr>
            </a:p>
          </p:txBody>
        </p:sp>
        <p:sp>
          <p:nvSpPr>
            <p:cNvPr id="1034" name="TextBox 1033">
              <a:extLst>
                <a:ext uri="{FF2B5EF4-FFF2-40B4-BE49-F238E27FC236}">
                  <a16:creationId xmlns:a16="http://schemas.microsoft.com/office/drawing/2014/main" id="{A15CD217-48DB-1B6E-E44C-F5529A180DDA}"/>
                </a:ext>
              </a:extLst>
            </p:cNvPr>
            <p:cNvSpPr txBox="1"/>
            <p:nvPr/>
          </p:nvSpPr>
          <p:spPr>
            <a:xfrm>
              <a:off x="2845033" y="3737189"/>
              <a:ext cx="2606565"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“Environments”</a:t>
              </a:r>
              <a:endParaRPr lang="en-US" dirty="0">
                <a:solidFill>
                  <a:srgbClr val="FF26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1" name="Rounded Rectangle 1040">
                <a:extLst>
                  <a:ext uri="{FF2B5EF4-FFF2-40B4-BE49-F238E27FC236}">
                    <a16:creationId xmlns:a16="http://schemas.microsoft.com/office/drawing/2014/main" id="{1F2431F1-0105-D7A8-55C2-41ACAF2626CB}"/>
                  </a:ext>
                </a:extLst>
              </p:cNvPr>
              <p:cNvSpPr/>
              <p:nvPr/>
            </p:nvSpPr>
            <p:spPr>
              <a:xfrm>
                <a:off x="1769533" y="6611256"/>
                <a:ext cx="12195254" cy="13103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rPr>
                  <a:t>Rationale 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𝑖</m:t>
                    </m:r>
                    <m:r>
                      <a:rPr lang="en-US" altLang="zh-CN" sz="2800" i="1" dirty="0">
                        <a:solidFill>
                          <a:schemeClr val="tx1"/>
                        </a:solidFill>
                        <a:latin typeface="Cambria Math" panose="02040503050406030204" pitchFamily="18" charset="0"/>
                        <a:cs typeface="Arial" panose="020B0604020202020204" pitchFamily="34" charset="0"/>
                      </a:rPr>
                      <m:t> </m:t>
                    </m:r>
                  </m:oMath>
                </a14:m>
                <a:r>
                  <a:rPr lang="en-US" altLang="zh-CN" sz="2800" dirty="0">
                    <a:solidFill>
                      <a:schemeClr val="tx1"/>
                    </a:solidFill>
                  </a:rPr>
                  <a:t>+ Environment</a:t>
                </a:r>
                <a:r>
                  <a:rPr lang="zh-CN" altLang="en-US" sz="2800" dirty="0">
                    <a:solidFill>
                      <a:schemeClr val="tx1"/>
                    </a:solidFill>
                  </a:rPr>
                  <a:t> </a:t>
                </a:r>
                <a:r>
                  <a:rPr lang="en-US" altLang="zh-CN" sz="2800" dirty="0">
                    <a:solidFill>
                      <a:schemeClr val="tx1"/>
                    </a:solidFill>
                  </a:rPr>
                  <a:t>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𝑗</m:t>
                    </m:r>
                  </m:oMath>
                </a14:m>
                <a:r>
                  <a:rPr lang="en-US" altLang="zh-CN" sz="2800" dirty="0">
                    <a:solidFill>
                      <a:schemeClr val="tx1"/>
                    </a:solidFill>
                    <a:latin typeface="Times New Roman" panose="02020603050405020304" pitchFamily="18" charset="0"/>
                    <a:cs typeface="Times New Roman" panose="02020603050405020304" pitchFamily="18" charset="0"/>
                  </a:rPr>
                  <a:t>: “I</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find</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that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my</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French toast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was</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stone</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cold</a:t>
                </a:r>
                <a:r>
                  <a:rPr lang="en-US" altLang="zh-CN" sz="28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041" name="Rounded Rectangle 1040">
                <a:extLst>
                  <a:ext uri="{FF2B5EF4-FFF2-40B4-BE49-F238E27FC236}">
                    <a16:creationId xmlns:a16="http://schemas.microsoft.com/office/drawing/2014/main" id="{1F2431F1-0105-D7A8-55C2-41ACAF2626CB}"/>
                  </a:ext>
                </a:extLst>
              </p:cNvPr>
              <p:cNvSpPr>
                <a:spLocks noRot="1" noChangeAspect="1" noMove="1" noResize="1" noEditPoints="1" noAdjustHandles="1" noChangeArrowheads="1" noChangeShapeType="1" noTextEdit="1"/>
              </p:cNvSpPr>
              <p:nvPr/>
            </p:nvSpPr>
            <p:spPr>
              <a:xfrm>
                <a:off x="1769533" y="6611256"/>
                <a:ext cx="12195254" cy="1310300"/>
              </a:xfrm>
              <a:prstGeom prst="roundRect">
                <a:avLst/>
              </a:prstGeom>
              <a:blipFill>
                <a:blip r:embed="rId6"/>
                <a:stretch>
                  <a:fillRect l="-520"/>
                </a:stretch>
              </a:blipFill>
              <a:ln>
                <a:noFill/>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27C9EDF-358D-BD28-19A9-E3D31EC909C5}"/>
              </a:ext>
            </a:extLst>
          </p:cNvPr>
          <p:cNvSpPr txBox="1"/>
          <p:nvPr/>
        </p:nvSpPr>
        <p:spPr>
          <a:xfrm>
            <a:off x="818201" y="8707127"/>
            <a:ext cx="13047044"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Abonizio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“Toward text data augmentation for sentiment analysis.”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2021.</a:t>
            </a:r>
          </a:p>
        </p:txBody>
      </p:sp>
    </p:spTree>
    <p:extLst>
      <p:ext uri="{BB962C8B-B14F-4D97-AF65-F5344CB8AC3E}">
        <p14:creationId xmlns:p14="http://schemas.microsoft.com/office/powerpoint/2010/main" val="2039192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13</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Environment</a:t>
            </a:r>
            <a:r>
              <a:rPr lang="zh-CN" altLang="en-US" dirty="0"/>
              <a:t> </a:t>
            </a:r>
            <a:r>
              <a:rPr lang="en-US" altLang="zh-CN" dirty="0"/>
              <a:t>replacement</a:t>
            </a:r>
            <a:r>
              <a:rPr lang="zh-CN" altLang="en-US" dirty="0"/>
              <a:t> </a:t>
            </a:r>
            <a:r>
              <a:rPr lang="en-US" altLang="zh-CN" dirty="0"/>
              <a:t>on</a:t>
            </a:r>
            <a:r>
              <a:rPr lang="zh-CN" altLang="en-US" dirty="0"/>
              <a:t> </a:t>
            </a:r>
            <a:r>
              <a:rPr lang="en-US" altLang="zh-CN" dirty="0"/>
              <a:t>molecule/polymer</a:t>
            </a:r>
            <a:r>
              <a:rPr lang="zh-CN" altLang="en-US" dirty="0"/>
              <a:t> </a:t>
            </a:r>
            <a:r>
              <a:rPr lang="en-US" altLang="zh-CN" dirty="0"/>
              <a:t>graphs</a:t>
            </a:r>
            <a:r>
              <a:rPr lang="zh-CN" altLang="en-US" dirty="0"/>
              <a:t> </a:t>
            </a:r>
            <a:r>
              <a:rPr lang="en-US" altLang="zh-CN" dirty="0"/>
              <a:t>[1]:</a:t>
            </a:r>
            <a:endParaRPr lang="en-US" dirty="0"/>
          </a:p>
          <a:p>
            <a:endParaRPr lang="en-US" dirty="0"/>
          </a:p>
          <a:p>
            <a:endParaRPr lang="en-US" dirty="0"/>
          </a:p>
        </p:txBody>
      </p:sp>
      <p:sp>
        <p:nvSpPr>
          <p:cNvPr id="1043" name="TextBox 1042">
            <a:extLst>
              <a:ext uri="{FF2B5EF4-FFF2-40B4-BE49-F238E27FC236}">
                <a16:creationId xmlns:a16="http://schemas.microsoft.com/office/drawing/2014/main" id="{4A3338BA-4C69-A30C-9387-EC78BA3FCDFF}"/>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045" name="Picture 1044">
            <a:extLst>
              <a:ext uri="{FF2B5EF4-FFF2-40B4-BE49-F238E27FC236}">
                <a16:creationId xmlns:a16="http://schemas.microsoft.com/office/drawing/2014/main" id="{98D7E327-EEC0-6186-35C9-17C3A148C659}"/>
              </a:ext>
            </a:extLst>
          </p:cNvPr>
          <p:cNvPicPr>
            <a:picLocks noChangeAspect="1"/>
          </p:cNvPicPr>
          <p:nvPr/>
        </p:nvPicPr>
        <p:blipFill>
          <a:blip r:embed="rId4"/>
          <a:stretch>
            <a:fillRect/>
          </a:stretch>
        </p:blipFill>
        <p:spPr>
          <a:xfrm>
            <a:off x="980110" y="3434098"/>
            <a:ext cx="2268390" cy="1150632"/>
          </a:xfrm>
          <a:prstGeom prst="rect">
            <a:avLst/>
          </a:prstGeom>
        </p:spPr>
      </p:pic>
      <p:pic>
        <p:nvPicPr>
          <p:cNvPr id="1047" name="Picture 1046">
            <a:extLst>
              <a:ext uri="{FF2B5EF4-FFF2-40B4-BE49-F238E27FC236}">
                <a16:creationId xmlns:a16="http://schemas.microsoft.com/office/drawing/2014/main" id="{D4BE6CA9-8DAC-915D-A6AD-944A6ED9561F}"/>
              </a:ext>
            </a:extLst>
          </p:cNvPr>
          <p:cNvPicPr>
            <a:picLocks noChangeAspect="1"/>
          </p:cNvPicPr>
          <p:nvPr/>
        </p:nvPicPr>
        <p:blipFill>
          <a:blip r:embed="rId5"/>
          <a:stretch>
            <a:fillRect/>
          </a:stretch>
        </p:blipFill>
        <p:spPr>
          <a:xfrm>
            <a:off x="5681913" y="3419175"/>
            <a:ext cx="1004054" cy="687339"/>
          </a:xfrm>
          <a:prstGeom prst="rect">
            <a:avLst/>
          </a:prstGeom>
        </p:spPr>
      </p:pic>
      <p:pic>
        <p:nvPicPr>
          <p:cNvPr id="1048" name="Picture 1047">
            <a:extLst>
              <a:ext uri="{FF2B5EF4-FFF2-40B4-BE49-F238E27FC236}">
                <a16:creationId xmlns:a16="http://schemas.microsoft.com/office/drawing/2014/main" id="{1A60B5E3-9B31-0DC4-8E45-B0472845EB27}"/>
              </a:ext>
            </a:extLst>
          </p:cNvPr>
          <p:cNvPicPr>
            <a:picLocks noChangeAspect="1"/>
          </p:cNvPicPr>
          <p:nvPr/>
        </p:nvPicPr>
        <p:blipFill>
          <a:blip r:embed="rId6"/>
          <a:stretch>
            <a:fillRect/>
          </a:stretch>
        </p:blipFill>
        <p:spPr>
          <a:xfrm>
            <a:off x="4957737" y="4363130"/>
            <a:ext cx="1803538" cy="972167"/>
          </a:xfrm>
          <a:prstGeom prst="rect">
            <a:avLst/>
          </a:prstGeom>
        </p:spPr>
      </p:pic>
      <mc:AlternateContent xmlns:mc="http://schemas.openxmlformats.org/markup-compatibility/2006" xmlns:a14="http://schemas.microsoft.com/office/drawing/2010/main">
        <mc:Choice Requires="a14">
          <p:sp>
            <p:nvSpPr>
              <p:cNvPr id="1051" name="TextBox 1050">
                <a:extLst>
                  <a:ext uri="{FF2B5EF4-FFF2-40B4-BE49-F238E27FC236}">
                    <a16:creationId xmlns:a16="http://schemas.microsoft.com/office/drawing/2014/main" id="{6F4B89C8-6C26-E4D0-9935-FD54E662265F}"/>
                  </a:ext>
                </a:extLst>
              </p:cNvPr>
              <p:cNvSpPr txBox="1"/>
              <p:nvPr/>
            </p:nvSpPr>
            <p:spPr>
              <a:xfrm>
                <a:off x="1851794" y="4618382"/>
                <a:ext cx="525023"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r>
                        <a:rPr lang="en-US" altLang="zh-CN" sz="2800" b="0" i="0"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i="1" dirty="0">
                              <a:latin typeface="Cambria Math" panose="02040503050406030204" pitchFamily="18" charset="0"/>
                              <a:cs typeface="Arial" panose="020B0604020202020204" pitchFamily="34" charset="0"/>
                            </a:rPr>
                            <m:t>𝑖</m:t>
                          </m:r>
                        </m:sub>
                      </m:sSub>
                      <m:r>
                        <a:rPr lang="en-US" altLang="zh-CN" sz="2800" b="0" i="1" dirty="0" smtClean="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1" name="TextBox 1050">
                <a:extLst>
                  <a:ext uri="{FF2B5EF4-FFF2-40B4-BE49-F238E27FC236}">
                    <a16:creationId xmlns:a16="http://schemas.microsoft.com/office/drawing/2014/main" id="{6F4B89C8-6C26-E4D0-9935-FD54E662265F}"/>
                  </a:ext>
                </a:extLst>
              </p:cNvPr>
              <p:cNvSpPr txBox="1">
                <a:spLocks noRot="1" noChangeAspect="1" noMove="1" noResize="1" noEditPoints="1" noAdjustHandles="1" noChangeArrowheads="1" noChangeShapeType="1" noTextEdit="1"/>
              </p:cNvSpPr>
              <p:nvPr/>
            </p:nvSpPr>
            <p:spPr>
              <a:xfrm>
                <a:off x="1851794" y="4618382"/>
                <a:ext cx="525023" cy="523220"/>
              </a:xfrm>
              <a:prstGeom prst="rect">
                <a:avLst/>
              </a:prstGeom>
              <a:blipFill>
                <a:blip r:embed="rId7"/>
                <a:stretch>
                  <a:fillRect l="-86047" r="-69767"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2" name="TextBox 1051">
                <a:extLst>
                  <a:ext uri="{FF2B5EF4-FFF2-40B4-BE49-F238E27FC236}">
                    <a16:creationId xmlns:a16="http://schemas.microsoft.com/office/drawing/2014/main" id="{C0E8AB3E-8931-84C2-21BC-64E21B27F445}"/>
                  </a:ext>
                </a:extLst>
              </p:cNvPr>
              <p:cNvSpPr txBox="1"/>
              <p:nvPr/>
            </p:nvSpPr>
            <p:spPr>
              <a:xfrm>
                <a:off x="3998362" y="3428318"/>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2" name="TextBox 1051">
                <a:extLst>
                  <a:ext uri="{FF2B5EF4-FFF2-40B4-BE49-F238E27FC236}">
                    <a16:creationId xmlns:a16="http://schemas.microsoft.com/office/drawing/2014/main" id="{C0E8AB3E-8931-84C2-21BC-64E21B27F445}"/>
                  </a:ext>
                </a:extLst>
              </p:cNvPr>
              <p:cNvSpPr txBox="1">
                <a:spLocks noRot="1" noChangeAspect="1" noMove="1" noResize="1" noEditPoints="1" noAdjustHandles="1" noChangeArrowheads="1" noChangeShapeType="1" noTextEdit="1"/>
              </p:cNvSpPr>
              <p:nvPr/>
            </p:nvSpPr>
            <p:spPr>
              <a:xfrm>
                <a:off x="3998362" y="3428318"/>
                <a:ext cx="758745" cy="562462"/>
              </a:xfrm>
              <a:prstGeom prst="rect">
                <a:avLst/>
              </a:prstGeom>
              <a:blipFill>
                <a:blip r:embed="rId8"/>
                <a:stretch>
                  <a:fillRect l="-1639" b="-4348"/>
                </a:stretch>
              </a:blipFill>
            </p:spPr>
            <p:txBody>
              <a:bodyPr/>
              <a:lstStyle/>
              <a:p>
                <a:r>
                  <a:rPr lang="en-US">
                    <a:noFill/>
                  </a:rPr>
                  <a:t> </a:t>
                </a:r>
              </a:p>
            </p:txBody>
          </p:sp>
        </mc:Fallback>
      </mc:AlternateContent>
      <p:pic>
        <p:nvPicPr>
          <p:cNvPr id="1053" name="Picture 1052">
            <a:extLst>
              <a:ext uri="{FF2B5EF4-FFF2-40B4-BE49-F238E27FC236}">
                <a16:creationId xmlns:a16="http://schemas.microsoft.com/office/drawing/2014/main" id="{CFFA916F-2FE0-0215-4005-6003987AEDB4}"/>
              </a:ext>
            </a:extLst>
          </p:cNvPr>
          <p:cNvPicPr>
            <a:picLocks noChangeAspect="1"/>
          </p:cNvPicPr>
          <p:nvPr/>
        </p:nvPicPr>
        <p:blipFill>
          <a:blip r:embed="rId9"/>
          <a:stretch>
            <a:fillRect/>
          </a:stretch>
        </p:blipFill>
        <p:spPr>
          <a:xfrm>
            <a:off x="980110" y="5447659"/>
            <a:ext cx="2268390" cy="929800"/>
          </a:xfrm>
          <a:prstGeom prst="rect">
            <a:avLst/>
          </a:prstGeom>
        </p:spPr>
      </p:pic>
      <p:pic>
        <p:nvPicPr>
          <p:cNvPr id="1054" name="Picture 1053">
            <a:extLst>
              <a:ext uri="{FF2B5EF4-FFF2-40B4-BE49-F238E27FC236}">
                <a16:creationId xmlns:a16="http://schemas.microsoft.com/office/drawing/2014/main" id="{2AC7814B-2A87-62CD-9815-EFA4A7ECA68B}"/>
              </a:ext>
            </a:extLst>
          </p:cNvPr>
          <p:cNvPicPr>
            <a:picLocks noChangeAspect="1"/>
          </p:cNvPicPr>
          <p:nvPr/>
        </p:nvPicPr>
        <p:blipFill>
          <a:blip r:embed="rId10"/>
          <a:stretch>
            <a:fillRect/>
          </a:stretch>
        </p:blipFill>
        <p:spPr>
          <a:xfrm>
            <a:off x="5463427" y="5512083"/>
            <a:ext cx="562816" cy="511651"/>
          </a:xfrm>
          <a:prstGeom prst="rect">
            <a:avLst/>
          </a:prstGeom>
        </p:spPr>
      </p:pic>
      <p:pic>
        <p:nvPicPr>
          <p:cNvPr id="1055" name="Picture 1054">
            <a:extLst>
              <a:ext uri="{FF2B5EF4-FFF2-40B4-BE49-F238E27FC236}">
                <a16:creationId xmlns:a16="http://schemas.microsoft.com/office/drawing/2014/main" id="{6AD7B7CC-34A6-942B-0829-0E1926D7908E}"/>
              </a:ext>
            </a:extLst>
          </p:cNvPr>
          <p:cNvPicPr>
            <a:picLocks noChangeAspect="1"/>
          </p:cNvPicPr>
          <p:nvPr/>
        </p:nvPicPr>
        <p:blipFill>
          <a:blip r:embed="rId11"/>
          <a:stretch>
            <a:fillRect/>
          </a:stretch>
        </p:blipFill>
        <p:spPr>
          <a:xfrm>
            <a:off x="4910007" y="6268990"/>
            <a:ext cx="1846187" cy="785747"/>
          </a:xfrm>
          <a:prstGeom prst="rect">
            <a:avLst/>
          </a:prstGeom>
        </p:spPr>
      </p:pic>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7A30F58B-01F2-460D-0470-FC1984240EA6}"/>
                  </a:ext>
                </a:extLst>
              </p:cNvPr>
              <p:cNvSpPr txBox="1"/>
              <p:nvPr/>
            </p:nvSpPr>
            <p:spPr>
              <a:xfrm>
                <a:off x="1851794" y="6405377"/>
                <a:ext cx="525023"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dirty="0">
                          <a:latin typeface="Cambria Math" panose="02040503050406030204" pitchFamily="18" charset="0"/>
                          <a:cs typeface="Arial" panose="020B0604020202020204" pitchFamily="34" charset="0"/>
                        </a:rPr>
                        <m:t>,</m:t>
                      </m:r>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i="1" dirty="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6" name="TextBox 1055">
                <a:extLst>
                  <a:ext uri="{FF2B5EF4-FFF2-40B4-BE49-F238E27FC236}">
                    <a16:creationId xmlns:a16="http://schemas.microsoft.com/office/drawing/2014/main" id="{7A30F58B-01F2-460D-0470-FC1984240EA6}"/>
                  </a:ext>
                </a:extLst>
              </p:cNvPr>
              <p:cNvSpPr txBox="1">
                <a:spLocks noRot="1" noChangeAspect="1" noMove="1" noResize="1" noEditPoints="1" noAdjustHandles="1" noChangeArrowheads="1" noChangeShapeType="1" noTextEdit="1"/>
              </p:cNvSpPr>
              <p:nvPr/>
            </p:nvSpPr>
            <p:spPr>
              <a:xfrm>
                <a:off x="1851794" y="6405377"/>
                <a:ext cx="525023" cy="557910"/>
              </a:xfrm>
              <a:prstGeom prst="rect">
                <a:avLst/>
              </a:prstGeom>
              <a:blipFill>
                <a:blip r:embed="rId12"/>
                <a:stretch>
                  <a:fillRect l="-88372" r="-7441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D6BAD25B-6ECB-FC6A-FC5A-DD57824DE915}"/>
                  </a:ext>
                </a:extLst>
              </p:cNvPr>
              <p:cNvSpPr txBox="1"/>
              <p:nvPr/>
            </p:nvSpPr>
            <p:spPr>
              <a:xfrm>
                <a:off x="4002305" y="4278101"/>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7" name="TextBox 1056">
                <a:extLst>
                  <a:ext uri="{FF2B5EF4-FFF2-40B4-BE49-F238E27FC236}">
                    <a16:creationId xmlns:a16="http://schemas.microsoft.com/office/drawing/2014/main" id="{D6BAD25B-6ECB-FC6A-FC5A-DD57824DE915}"/>
                  </a:ext>
                </a:extLst>
              </p:cNvPr>
              <p:cNvSpPr txBox="1">
                <a:spLocks noRot="1" noChangeAspect="1" noMove="1" noResize="1" noEditPoints="1" noAdjustHandles="1" noChangeArrowheads="1" noChangeShapeType="1" noTextEdit="1"/>
              </p:cNvSpPr>
              <p:nvPr/>
            </p:nvSpPr>
            <p:spPr>
              <a:xfrm>
                <a:off x="4002305" y="4278101"/>
                <a:ext cx="758745" cy="562462"/>
              </a:xfrm>
              <a:prstGeom prst="rect">
                <a:avLst/>
              </a:prstGeom>
              <a:blipFill>
                <a:blip r:embed="rId13"/>
                <a:stretch>
                  <a:fillRect l="-333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8" name="TextBox 1057">
                <a:extLst>
                  <a:ext uri="{FF2B5EF4-FFF2-40B4-BE49-F238E27FC236}">
                    <a16:creationId xmlns:a16="http://schemas.microsoft.com/office/drawing/2014/main" id="{7D3D3BCB-0130-6120-2C48-D404096567BE}"/>
                  </a:ext>
                </a:extLst>
              </p:cNvPr>
              <p:cNvSpPr txBox="1"/>
              <p:nvPr/>
            </p:nvSpPr>
            <p:spPr>
              <a:xfrm>
                <a:off x="3998362" y="5419466"/>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8" name="TextBox 1057">
                <a:extLst>
                  <a:ext uri="{FF2B5EF4-FFF2-40B4-BE49-F238E27FC236}">
                    <a16:creationId xmlns:a16="http://schemas.microsoft.com/office/drawing/2014/main" id="{7D3D3BCB-0130-6120-2C48-D404096567BE}"/>
                  </a:ext>
                </a:extLst>
              </p:cNvPr>
              <p:cNvSpPr txBox="1">
                <a:spLocks noRot="1" noChangeAspect="1" noMove="1" noResize="1" noEditPoints="1" noAdjustHandles="1" noChangeArrowheads="1" noChangeShapeType="1" noTextEdit="1"/>
              </p:cNvSpPr>
              <p:nvPr/>
            </p:nvSpPr>
            <p:spPr>
              <a:xfrm>
                <a:off x="3998362" y="5419466"/>
                <a:ext cx="758745" cy="604268"/>
              </a:xfrm>
              <a:prstGeom prst="rect">
                <a:avLst/>
              </a:prstGeom>
              <a:blipFill>
                <a:blip r:embed="rId14"/>
                <a:stretch>
                  <a:fillRect l="-1639"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B2C2E9AC-F59A-BB78-6556-FE664B3574C9}"/>
                  </a:ext>
                </a:extLst>
              </p:cNvPr>
              <p:cNvSpPr txBox="1"/>
              <p:nvPr/>
            </p:nvSpPr>
            <p:spPr>
              <a:xfrm>
                <a:off x="3986915" y="6277217"/>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9" name="TextBox 1058">
                <a:extLst>
                  <a:ext uri="{FF2B5EF4-FFF2-40B4-BE49-F238E27FC236}">
                    <a16:creationId xmlns:a16="http://schemas.microsoft.com/office/drawing/2014/main" id="{B2C2E9AC-F59A-BB78-6556-FE664B3574C9}"/>
                  </a:ext>
                </a:extLst>
              </p:cNvPr>
              <p:cNvSpPr txBox="1">
                <a:spLocks noRot="1" noChangeAspect="1" noMove="1" noResize="1" noEditPoints="1" noAdjustHandles="1" noChangeArrowheads="1" noChangeShapeType="1" noTextEdit="1"/>
              </p:cNvSpPr>
              <p:nvPr/>
            </p:nvSpPr>
            <p:spPr>
              <a:xfrm>
                <a:off x="3986915" y="6277217"/>
                <a:ext cx="758745" cy="604268"/>
              </a:xfrm>
              <a:prstGeom prst="rect">
                <a:avLst/>
              </a:prstGeom>
              <a:blipFill>
                <a:blip r:embed="rId15"/>
                <a:stretch>
                  <a:fillRect l="-1639"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TextBox 1063">
                <a:extLst>
                  <a:ext uri="{FF2B5EF4-FFF2-40B4-BE49-F238E27FC236}">
                    <a16:creationId xmlns:a16="http://schemas.microsoft.com/office/drawing/2014/main" id="{01F98964-FA5A-F414-78EF-3BBD66ECBFF3}"/>
                  </a:ext>
                </a:extLst>
              </p:cNvPr>
              <p:cNvSpPr txBox="1"/>
              <p:nvPr/>
            </p:nvSpPr>
            <p:spPr>
              <a:xfrm>
                <a:off x="3196075" y="3366324"/>
                <a:ext cx="758745"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0000"/>
                              </a:solidFill>
                              <a:latin typeface="Cambria Math" panose="02040503050406030204" pitchFamily="18" charset="0"/>
                              <a:cs typeface="Arial" panose="020B0604020202020204" pitchFamily="34" charset="0"/>
                            </a:rPr>
                          </m:ctrlPr>
                        </m:sSubPr>
                        <m:e>
                          <m:r>
                            <a:rPr lang="en-US" altLang="zh-CN" sz="2400" i="1" dirty="0">
                              <a:solidFill>
                                <a:srgbClr val="FF0000"/>
                              </a:solidFill>
                              <a:latin typeface="Cambria Math" panose="02040503050406030204" pitchFamily="18" charset="0"/>
                              <a:cs typeface="Arial" panose="020B0604020202020204" pitchFamily="34" charset="0"/>
                            </a:rPr>
                            <m:t>𝑓</m:t>
                          </m:r>
                        </m:e>
                        <m:sub>
                          <m:r>
                            <a:rPr lang="en-US" altLang="zh-CN" sz="2400" b="0" i="1" dirty="0" smtClean="0">
                              <a:solidFill>
                                <a:srgbClr val="FF0000"/>
                              </a:solidFill>
                              <a:latin typeface="Cambria Math" panose="02040503050406030204" pitchFamily="18" charset="0"/>
                              <a:cs typeface="Arial" panose="020B0604020202020204" pitchFamily="34" charset="0"/>
                            </a:rPr>
                            <m:t>𝑠</m:t>
                          </m:r>
                          <m:r>
                            <a:rPr lang="en-US" altLang="zh-CN" sz="2400" i="1" dirty="0">
                              <a:solidFill>
                                <a:srgbClr val="FF0000"/>
                              </a:solidFill>
                              <a:latin typeface="Cambria Math" panose="02040503050406030204" pitchFamily="18" charset="0"/>
                              <a:cs typeface="Arial" panose="020B0604020202020204" pitchFamily="34" charset="0"/>
                            </a:rPr>
                            <m:t>𝑒𝑝</m:t>
                          </m:r>
                        </m:sub>
                      </m:sSub>
                    </m:oMath>
                  </m:oMathPara>
                </a14:m>
                <a:endParaRPr lang="en-US" sz="2400" dirty="0">
                  <a:solidFill>
                    <a:srgbClr val="FF0000"/>
                  </a:solidFill>
                </a:endParaRPr>
              </a:p>
            </p:txBody>
          </p:sp>
        </mc:Choice>
        <mc:Fallback xmlns="">
          <p:sp>
            <p:nvSpPr>
              <p:cNvPr id="1064" name="TextBox 1063">
                <a:extLst>
                  <a:ext uri="{FF2B5EF4-FFF2-40B4-BE49-F238E27FC236}">
                    <a16:creationId xmlns:a16="http://schemas.microsoft.com/office/drawing/2014/main" id="{01F98964-FA5A-F414-78EF-3BBD66ECBFF3}"/>
                  </a:ext>
                </a:extLst>
              </p:cNvPr>
              <p:cNvSpPr txBox="1">
                <a:spLocks noRot="1" noChangeAspect="1" noMove="1" noResize="1" noEditPoints="1" noAdjustHandles="1" noChangeArrowheads="1" noChangeShapeType="1" noTextEdit="1"/>
              </p:cNvSpPr>
              <p:nvPr/>
            </p:nvSpPr>
            <p:spPr>
              <a:xfrm>
                <a:off x="3196075" y="3366324"/>
                <a:ext cx="758745" cy="490199"/>
              </a:xfrm>
              <a:prstGeom prst="rect">
                <a:avLst/>
              </a:prstGeom>
              <a:blipFill>
                <a:blip r:embed="rId16"/>
                <a:stretch>
                  <a:fillRect b="-10000"/>
                </a:stretch>
              </a:blipFill>
            </p:spPr>
            <p:txBody>
              <a:bodyPr/>
              <a:lstStyle/>
              <a:p>
                <a:r>
                  <a:rPr lang="en-US">
                    <a:noFill/>
                  </a:rPr>
                  <a:t> </a:t>
                </a:r>
              </a:p>
            </p:txBody>
          </p:sp>
        </mc:Fallback>
      </mc:AlternateContent>
      <p:grpSp>
        <p:nvGrpSpPr>
          <p:cNvPr id="1068" name="Group 1067">
            <a:extLst>
              <a:ext uri="{FF2B5EF4-FFF2-40B4-BE49-F238E27FC236}">
                <a16:creationId xmlns:a16="http://schemas.microsoft.com/office/drawing/2014/main" id="{82EA0F80-2DA3-0913-B50C-A6E4FCE785B1}"/>
              </a:ext>
            </a:extLst>
          </p:cNvPr>
          <p:cNvGrpSpPr/>
          <p:nvPr/>
        </p:nvGrpSpPr>
        <p:grpSpPr>
          <a:xfrm>
            <a:off x="8310699" y="4146254"/>
            <a:ext cx="1850151" cy="1274432"/>
            <a:chOff x="10406614" y="5555987"/>
            <a:chExt cx="2548175" cy="1755249"/>
          </a:xfrm>
        </p:grpSpPr>
        <p:pic>
          <p:nvPicPr>
            <p:cNvPr id="1072" name="Picture 1071">
              <a:extLst>
                <a:ext uri="{FF2B5EF4-FFF2-40B4-BE49-F238E27FC236}">
                  <a16:creationId xmlns:a16="http://schemas.microsoft.com/office/drawing/2014/main" id="{82D63135-509F-C611-A664-E71AE920D79E}"/>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1073" name="Picture 1072">
              <a:extLst>
                <a:ext uri="{FF2B5EF4-FFF2-40B4-BE49-F238E27FC236}">
                  <a16:creationId xmlns:a16="http://schemas.microsoft.com/office/drawing/2014/main" id="{2B4A792D-C7E6-5672-F1A9-C5418511821C}"/>
                </a:ext>
              </a:extLst>
            </p:cNvPr>
            <p:cNvPicPr>
              <a:picLocks noChangeAspect="1"/>
            </p:cNvPicPr>
            <p:nvPr/>
          </p:nvPicPr>
          <p:blipFill>
            <a:blip r:embed="rId5"/>
            <a:stretch>
              <a:fillRect/>
            </a:stretch>
          </p:blipFill>
          <p:spPr>
            <a:xfrm>
              <a:off x="11501612" y="5555987"/>
              <a:ext cx="1211982" cy="829679"/>
            </a:xfrm>
            <a:prstGeom prst="rect">
              <a:avLst/>
            </a:prstGeom>
            <a:ln w="12700">
              <a:solidFill>
                <a:schemeClr val="tx1"/>
              </a:solidFill>
              <a:prstDash val="dash"/>
            </a:ln>
          </p:spPr>
        </p:pic>
        <p:pic>
          <p:nvPicPr>
            <p:cNvPr id="1074" name="Picture 1073">
              <a:extLst>
                <a:ext uri="{FF2B5EF4-FFF2-40B4-BE49-F238E27FC236}">
                  <a16:creationId xmlns:a16="http://schemas.microsoft.com/office/drawing/2014/main" id="{E2B3B9FB-D5A3-AFE8-DE8C-C9DC7479183E}"/>
                </a:ext>
              </a:extLst>
            </p:cNvPr>
            <p:cNvPicPr>
              <a:picLocks noChangeAspect="1"/>
            </p:cNvPicPr>
            <p:nvPr/>
          </p:nvPicPr>
          <p:blipFill>
            <a:blip r:embed="rId18"/>
            <a:stretch>
              <a:fillRect/>
            </a:stretch>
          </p:blipFill>
          <p:spPr>
            <a:xfrm>
              <a:off x="10406614" y="5635548"/>
              <a:ext cx="1079500" cy="393700"/>
            </a:xfrm>
            <a:prstGeom prst="rect">
              <a:avLst/>
            </a:prstGeom>
          </p:spPr>
        </p:pic>
      </p:grp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B00F8D94-4FD5-5A90-F88E-C4BBF238A682}"/>
                  </a:ext>
                </a:extLst>
              </p:cNvPr>
              <p:cNvSpPr txBox="1"/>
              <p:nvPr/>
            </p:nvSpPr>
            <p:spPr>
              <a:xfrm>
                <a:off x="7785880" y="3357593"/>
                <a:ext cx="2899790" cy="604268"/>
              </a:xfrm>
              <a:prstGeom prst="rect">
                <a:avLst/>
              </a:prstGeom>
              <a:noFill/>
            </p:spPr>
            <p:txBody>
              <a:bodyPr wrap="square">
                <a:spAutoFit/>
              </a:bodyPr>
              <a:lstStyle/>
              <a:p>
                <a:pPr algn="ctr"/>
                <a:r>
                  <a:rPr lang="zh-CN" alt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latin typeface="Cambria Math" panose="02040503050406030204" pitchFamily="18" charset="0"/>
                            <a:cs typeface="Arial" panose="020B0604020202020204" pitchFamily="34" charset="0"/>
                          </a:rPr>
                        </m:ctrlPr>
                      </m:sSub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𝑗</m:t>
                        </m:r>
                        <m:r>
                          <a:rPr lang="en-US" altLang="zh-CN" sz="2400" i="1" dirty="0">
                            <a:latin typeface="Cambria Math" panose="02040503050406030204" pitchFamily="18" charset="0"/>
                            <a:cs typeface="Arial" panose="020B0604020202020204" pitchFamily="34" charset="0"/>
                          </a:rPr>
                          <m:t>)</m:t>
                        </m:r>
                      </m:sub>
                    </m:sSub>
                    <m:r>
                      <a:rPr lang="en-US" altLang="zh-CN" sz="2400" i="1" dirty="0">
                        <a:latin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smtClean="0">
                            <a:solidFill>
                              <a:srgbClr val="FF2600"/>
                            </a:solidFill>
                            <a:latin typeface="Cambria Math" panose="02040503050406030204" pitchFamily="18" charset="0"/>
                            <a:cs typeface="Arial" panose="020B0604020202020204" pitchFamily="34" charset="0"/>
                          </a:rPr>
                          <m:t>𝑖</m:t>
                        </m:r>
                      </m:sub>
                      <m:sup>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𝑟</m:t>
                        </m:r>
                        <m:r>
                          <a:rPr lang="en-US" altLang="zh-CN" sz="2400" i="1" dirty="0">
                            <a:latin typeface="Cambria Math" panose="02040503050406030204" pitchFamily="18" charset="0"/>
                            <a:cs typeface="Arial" panose="020B0604020202020204" pitchFamily="34" charset="0"/>
                          </a:rPr>
                          <m:t>)</m:t>
                        </m:r>
                      </m:sup>
                    </m:sSubSup>
                    <m:r>
                      <a:rPr lang="en-US" altLang="zh-CN" sz="24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𝑗</m:t>
                        </m:r>
                      </m:sub>
                      <m:sup>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𝑒</m:t>
                        </m:r>
                        <m:r>
                          <a:rPr lang="en-US" altLang="zh-CN" sz="2400" i="1" dirty="0">
                            <a:latin typeface="Cambria Math" panose="02040503050406030204" pitchFamily="18" charset="0"/>
                            <a:cs typeface="Arial" panose="020B0604020202020204" pitchFamily="34" charset="0"/>
                          </a:rPr>
                          <m:t>)</m:t>
                        </m:r>
                      </m:sup>
                    </m:sSubSup>
                  </m:oMath>
                </a14:m>
                <a:endParaRPr lang="en-US" sz="2400" dirty="0"/>
              </a:p>
            </p:txBody>
          </p:sp>
        </mc:Choice>
        <mc:Fallback xmlns="">
          <p:sp>
            <p:nvSpPr>
              <p:cNvPr id="1070" name="TextBox 1069">
                <a:extLst>
                  <a:ext uri="{FF2B5EF4-FFF2-40B4-BE49-F238E27FC236}">
                    <a16:creationId xmlns:a16="http://schemas.microsoft.com/office/drawing/2014/main" id="{B00F8D94-4FD5-5A90-F88E-C4BBF238A682}"/>
                  </a:ext>
                </a:extLst>
              </p:cNvPr>
              <p:cNvSpPr txBox="1">
                <a:spLocks noRot="1" noChangeAspect="1" noMove="1" noResize="1" noEditPoints="1" noAdjustHandles="1" noChangeArrowheads="1" noChangeShapeType="1" noTextEdit="1"/>
              </p:cNvSpPr>
              <p:nvPr/>
            </p:nvSpPr>
            <p:spPr>
              <a:xfrm>
                <a:off x="7785880" y="3357593"/>
                <a:ext cx="2899790" cy="604268"/>
              </a:xfrm>
              <a:prstGeom prst="rect">
                <a:avLst/>
              </a:prstGeom>
              <a:blipFill>
                <a:blip r:embed="rId19"/>
                <a:stretch>
                  <a:fillRect b="-10417"/>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5BECD073-F0DB-15D9-1305-4AB3003779C9}"/>
              </a:ext>
            </a:extLst>
          </p:cNvPr>
          <p:cNvCxnSpPr>
            <a:cxnSpLocks/>
          </p:cNvCxnSpPr>
          <p:nvPr/>
        </p:nvCxnSpPr>
        <p:spPr>
          <a:xfrm flipV="1">
            <a:off x="3419889" y="3851945"/>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a:extLst>
              <a:ext uri="{FF2B5EF4-FFF2-40B4-BE49-F238E27FC236}">
                <a16:creationId xmlns:a16="http://schemas.microsoft.com/office/drawing/2014/main" id="{4C6DF389-7D92-FFF9-878E-B86E5803D378}"/>
              </a:ext>
            </a:extLst>
          </p:cNvPr>
          <p:cNvCxnSpPr>
            <a:cxnSpLocks/>
          </p:cNvCxnSpPr>
          <p:nvPr/>
        </p:nvCxnSpPr>
        <p:spPr>
          <a:xfrm>
            <a:off x="3416991" y="4414556"/>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a:extLst>
              <a:ext uri="{FF2B5EF4-FFF2-40B4-BE49-F238E27FC236}">
                <a16:creationId xmlns:a16="http://schemas.microsoft.com/office/drawing/2014/main" id="{C13FBD25-ED39-1155-3D14-48FC07E6684D}"/>
              </a:ext>
            </a:extLst>
          </p:cNvPr>
          <p:cNvCxnSpPr>
            <a:cxnSpLocks/>
          </p:cNvCxnSpPr>
          <p:nvPr/>
        </p:nvCxnSpPr>
        <p:spPr>
          <a:xfrm flipV="1">
            <a:off x="3427337" y="5813552"/>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3" name="Straight Arrow Connector 1082">
            <a:extLst>
              <a:ext uri="{FF2B5EF4-FFF2-40B4-BE49-F238E27FC236}">
                <a16:creationId xmlns:a16="http://schemas.microsoft.com/office/drawing/2014/main" id="{94BCD62F-8F7F-423B-CA69-52595D2D587B}"/>
              </a:ext>
            </a:extLst>
          </p:cNvPr>
          <p:cNvCxnSpPr>
            <a:cxnSpLocks/>
          </p:cNvCxnSpPr>
          <p:nvPr/>
        </p:nvCxnSpPr>
        <p:spPr>
          <a:xfrm>
            <a:off x="3424439" y="6376163"/>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4" name="Straight Arrow Connector 1083">
            <a:extLst>
              <a:ext uri="{FF2B5EF4-FFF2-40B4-BE49-F238E27FC236}">
                <a16:creationId xmlns:a16="http://schemas.microsoft.com/office/drawing/2014/main" id="{AAAEE1EC-4C61-2560-1A1F-8F65DD0DF02C}"/>
              </a:ext>
            </a:extLst>
          </p:cNvPr>
          <p:cNvCxnSpPr>
            <a:cxnSpLocks/>
          </p:cNvCxnSpPr>
          <p:nvPr/>
        </p:nvCxnSpPr>
        <p:spPr>
          <a:xfrm>
            <a:off x="6958412" y="3734545"/>
            <a:ext cx="922845"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6" name="Straight Arrow Connector 1085">
            <a:extLst>
              <a:ext uri="{FF2B5EF4-FFF2-40B4-BE49-F238E27FC236}">
                <a16:creationId xmlns:a16="http://schemas.microsoft.com/office/drawing/2014/main" id="{500823D1-74C7-7D93-20DA-5EF02B165138}"/>
              </a:ext>
            </a:extLst>
          </p:cNvPr>
          <p:cNvCxnSpPr>
            <a:cxnSpLocks/>
          </p:cNvCxnSpPr>
          <p:nvPr/>
        </p:nvCxnSpPr>
        <p:spPr>
          <a:xfrm flipV="1">
            <a:off x="6890592" y="4086315"/>
            <a:ext cx="1054710" cy="24173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0" name="Content Placeholder 8">
            <a:extLst>
              <a:ext uri="{FF2B5EF4-FFF2-40B4-BE49-F238E27FC236}">
                <a16:creationId xmlns:a16="http://schemas.microsoft.com/office/drawing/2014/main" id="{65F0B7BD-75C3-6DB2-2790-AE0DCB7AB874}"/>
              </a:ext>
            </a:extLst>
          </p:cNvPr>
          <p:cNvSpPr txBox="1">
            <a:spLocks/>
          </p:cNvSpPr>
          <p:nvPr/>
        </p:nvSpPr>
        <p:spPr bwMode="auto">
          <a:xfrm>
            <a:off x="10741999" y="3432411"/>
            <a:ext cx="4346101"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likely</a:t>
            </a:r>
            <a:r>
              <a:rPr lang="zh-CN" altLang="en-US" dirty="0"/>
              <a:t> </a:t>
            </a:r>
            <a:r>
              <a:rPr lang="en-US" altLang="zh-CN" dirty="0"/>
              <a:t>its</a:t>
            </a:r>
            <a:r>
              <a:rPr lang="zh-CN" altLang="en-US" dirty="0"/>
              <a:t> </a:t>
            </a:r>
            <a:r>
              <a:rPr lang="en-US" altLang="zh-CN" dirty="0"/>
              <a:t>label?</a:t>
            </a:r>
            <a:endParaRPr lang="en-US" dirty="0"/>
          </a:p>
          <a:p>
            <a:endParaRPr lang="en-US" dirty="0"/>
          </a:p>
          <a:p>
            <a:endParaRPr lang="en-US" dirty="0"/>
          </a:p>
        </p:txBody>
      </p:sp>
      <p:sp>
        <p:nvSpPr>
          <p:cNvPr id="1091" name="Content Placeholder 8">
            <a:extLst>
              <a:ext uri="{FF2B5EF4-FFF2-40B4-BE49-F238E27FC236}">
                <a16:creationId xmlns:a16="http://schemas.microsoft.com/office/drawing/2014/main" id="{BCB7DDBF-7D6F-C998-8714-BF6FC52439DD}"/>
              </a:ext>
            </a:extLst>
          </p:cNvPr>
          <p:cNvSpPr txBox="1">
            <a:spLocks/>
          </p:cNvSpPr>
          <p:nvPr/>
        </p:nvSpPr>
        <p:spPr bwMode="auto">
          <a:xfrm>
            <a:off x="7622782" y="6151904"/>
            <a:ext cx="8244452"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However,</a:t>
            </a:r>
            <a:r>
              <a:rPr lang="zh-CN" altLang="en-US" dirty="0">
                <a:solidFill>
                  <a:schemeClr val="bg2">
                    <a:lumMod val="10000"/>
                  </a:schemeClr>
                </a:solidFill>
              </a:rPr>
              <a:t> </a:t>
            </a:r>
            <a:r>
              <a:rPr lang="en-US" altLang="zh-CN" dirty="0">
                <a:solidFill>
                  <a:schemeClr val="bg2">
                    <a:lumMod val="10000"/>
                  </a:schemeClr>
                </a:solidFill>
              </a:rPr>
              <a:t>combining</a:t>
            </a:r>
            <a:r>
              <a:rPr lang="zh-CN" altLang="en-US" dirty="0">
                <a:solidFill>
                  <a:schemeClr val="bg2">
                    <a:lumMod val="10000"/>
                  </a:schemeClr>
                </a:solidFill>
              </a:rPr>
              <a:t> </a:t>
            </a:r>
            <a:r>
              <a:rPr lang="en-US" altLang="zh-CN" dirty="0">
                <a:solidFill>
                  <a:schemeClr val="bg2">
                    <a:lumMod val="10000"/>
                  </a:schemeClr>
                </a:solidFill>
              </a:rPr>
              <a:t>two</a:t>
            </a:r>
            <a:r>
              <a:rPr lang="zh-CN" altLang="en-US" dirty="0">
                <a:solidFill>
                  <a:schemeClr val="bg2">
                    <a:lumMod val="10000"/>
                  </a:schemeClr>
                </a:solidFill>
              </a:rPr>
              <a:t> </a:t>
            </a:r>
            <a:r>
              <a:rPr lang="en-US" altLang="zh-CN" dirty="0">
                <a:solidFill>
                  <a:schemeClr val="bg2">
                    <a:lumMod val="10000"/>
                  </a:schemeClr>
                </a:solidFill>
              </a:rPr>
              <a:t>chemical</a:t>
            </a:r>
            <a:r>
              <a:rPr lang="zh-CN" altLang="en-US" dirty="0">
                <a:solidFill>
                  <a:schemeClr val="bg2">
                    <a:lumMod val="10000"/>
                  </a:schemeClr>
                </a:solidFill>
              </a:rPr>
              <a:t> </a:t>
            </a:r>
            <a:r>
              <a:rPr lang="en-US" altLang="zh-CN" dirty="0">
                <a:solidFill>
                  <a:schemeClr val="bg2">
                    <a:lumMod val="10000"/>
                  </a:schemeClr>
                </a:solidFill>
              </a:rPr>
              <a:t>subgraphs</a:t>
            </a:r>
            <a:r>
              <a:rPr lang="zh-CN" altLang="en-US" dirty="0">
                <a:solidFill>
                  <a:schemeClr val="bg2">
                    <a:lumMod val="10000"/>
                  </a:schemeClr>
                </a:solidFill>
              </a:rPr>
              <a:t> </a:t>
            </a:r>
            <a:r>
              <a:rPr lang="en-US" altLang="zh-CN" dirty="0">
                <a:solidFill>
                  <a:schemeClr val="bg2">
                    <a:lumMod val="10000"/>
                  </a:schemeClr>
                </a:solidFill>
              </a:rPr>
              <a:t>is scientifically challenging!</a:t>
            </a:r>
            <a:endParaRPr lang="en-US" dirty="0">
              <a:solidFill>
                <a:schemeClr val="bg2">
                  <a:lumMod val="10000"/>
                </a:schemeClr>
              </a:solidFill>
            </a:endParaRPr>
          </a:p>
        </p:txBody>
      </p:sp>
    </p:spTree>
    <p:extLst>
      <p:ext uri="{BB962C8B-B14F-4D97-AF65-F5344CB8AC3E}">
        <p14:creationId xmlns:p14="http://schemas.microsoft.com/office/powerpoint/2010/main" val="35411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Augmentation</a:t>
            </a:r>
            <a:r>
              <a:rPr lang="zh-CN" altLang="en-US" sz="4400" dirty="0"/>
              <a:t> </a:t>
            </a:r>
            <a:r>
              <a:rPr lang="en-US" altLang="zh-CN" sz="4400" dirty="0"/>
              <a:t>in</a:t>
            </a:r>
            <a:r>
              <a:rPr lang="zh-CN" altLang="en-US" sz="4400" dirty="0"/>
              <a:t> </a:t>
            </a:r>
            <a:r>
              <a:rPr lang="en-US" altLang="zh-CN" sz="4400" dirty="0"/>
              <a:t>Latent</a:t>
            </a:r>
            <a:r>
              <a:rPr lang="zh-CN" altLang="en-US" sz="4400" dirty="0"/>
              <a:t> </a:t>
            </a:r>
            <a:r>
              <a:rPr lang="en-US" altLang="zh-CN" sz="4400" dirty="0"/>
              <a:t>Space</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14</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grpSp>
        <p:nvGrpSpPr>
          <p:cNvPr id="7" name="Group 6">
            <a:extLst>
              <a:ext uri="{FF2B5EF4-FFF2-40B4-BE49-F238E27FC236}">
                <a16:creationId xmlns:a16="http://schemas.microsoft.com/office/drawing/2014/main" id="{FAE1CF4C-200E-886E-5FD5-056BB81C2C1D}"/>
              </a:ext>
            </a:extLst>
          </p:cNvPr>
          <p:cNvGrpSpPr/>
          <p:nvPr/>
        </p:nvGrpSpPr>
        <p:grpSpPr>
          <a:xfrm>
            <a:off x="3353721" y="2891932"/>
            <a:ext cx="11010125" cy="3881595"/>
            <a:chOff x="2885232" y="3685910"/>
            <a:chExt cx="11010125" cy="3881595"/>
          </a:xfrm>
        </p:grpSpPr>
        <p:grpSp>
          <p:nvGrpSpPr>
            <p:cNvPr id="9" name="Group 8">
              <a:extLst>
                <a:ext uri="{FF2B5EF4-FFF2-40B4-BE49-F238E27FC236}">
                  <a16:creationId xmlns:a16="http://schemas.microsoft.com/office/drawing/2014/main" id="{6C03CCE1-0DD5-7E57-4A76-23F6E0FC99B6}"/>
                </a:ext>
              </a:extLst>
            </p:cNvPr>
            <p:cNvGrpSpPr>
              <a:grpSpLocks noChangeAspect="1"/>
            </p:cNvGrpSpPr>
            <p:nvPr/>
          </p:nvGrpSpPr>
          <p:grpSpPr>
            <a:xfrm>
              <a:off x="10977419" y="5209981"/>
              <a:ext cx="1097280" cy="182880"/>
              <a:chOff x="15373610" y="1770099"/>
              <a:chExt cx="681978" cy="113663"/>
            </a:xfrm>
          </p:grpSpPr>
          <p:sp>
            <p:nvSpPr>
              <p:cNvPr id="27" name="Rectangle 148">
                <a:extLst>
                  <a:ext uri="{FF2B5EF4-FFF2-40B4-BE49-F238E27FC236}">
                    <a16:creationId xmlns:a16="http://schemas.microsoft.com/office/drawing/2014/main" id="{93B1BE55-C1D0-071F-4F4B-EA879C6084E3}"/>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Rectangle 149">
                <a:extLst>
                  <a:ext uri="{FF2B5EF4-FFF2-40B4-BE49-F238E27FC236}">
                    <a16:creationId xmlns:a16="http://schemas.microsoft.com/office/drawing/2014/main" id="{C1F0C10D-41D6-1AA6-A787-1024B5EF7995}"/>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9" name="Rectangle 150">
                <a:extLst>
                  <a:ext uri="{FF2B5EF4-FFF2-40B4-BE49-F238E27FC236}">
                    <a16:creationId xmlns:a16="http://schemas.microsoft.com/office/drawing/2014/main" id="{88BCDE47-EDD7-943E-73CD-4E4996EA37C6}"/>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0" name="Rectangle 151">
                <a:extLst>
                  <a:ext uri="{FF2B5EF4-FFF2-40B4-BE49-F238E27FC236}">
                    <a16:creationId xmlns:a16="http://schemas.microsoft.com/office/drawing/2014/main" id="{DD6B61C2-FD19-D976-26A5-013FF9C1E16F}"/>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Rectangle 152">
                <a:extLst>
                  <a:ext uri="{FF2B5EF4-FFF2-40B4-BE49-F238E27FC236}">
                    <a16:creationId xmlns:a16="http://schemas.microsoft.com/office/drawing/2014/main" id="{0D388BD1-6828-C022-3B42-9C6795B4E255}"/>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2" name="Rectangle 153">
                <a:extLst>
                  <a:ext uri="{FF2B5EF4-FFF2-40B4-BE49-F238E27FC236}">
                    <a16:creationId xmlns:a16="http://schemas.microsoft.com/office/drawing/2014/main" id="{973E93B0-76FE-EE72-34A5-E414F941958E}"/>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10" name="Group 9">
              <a:extLst>
                <a:ext uri="{FF2B5EF4-FFF2-40B4-BE49-F238E27FC236}">
                  <a16:creationId xmlns:a16="http://schemas.microsoft.com/office/drawing/2014/main" id="{C697B0BD-3E8D-AF3B-7086-B4D9466F1334}"/>
                </a:ext>
              </a:extLst>
            </p:cNvPr>
            <p:cNvGrpSpPr>
              <a:grpSpLocks noChangeAspect="1"/>
            </p:cNvGrpSpPr>
            <p:nvPr/>
          </p:nvGrpSpPr>
          <p:grpSpPr>
            <a:xfrm>
              <a:off x="7431285" y="6644553"/>
              <a:ext cx="1097280" cy="182880"/>
              <a:chOff x="16809169" y="1763097"/>
              <a:chExt cx="681978" cy="113663"/>
            </a:xfrm>
          </p:grpSpPr>
          <p:sp>
            <p:nvSpPr>
              <p:cNvPr id="21" name="Rectangle 148">
                <a:extLst>
                  <a:ext uri="{FF2B5EF4-FFF2-40B4-BE49-F238E27FC236}">
                    <a16:creationId xmlns:a16="http://schemas.microsoft.com/office/drawing/2014/main" id="{BEB281EF-AD3C-C16A-2EFF-1CEA4277CC0F}"/>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149">
                <a:extLst>
                  <a:ext uri="{FF2B5EF4-FFF2-40B4-BE49-F238E27FC236}">
                    <a16:creationId xmlns:a16="http://schemas.microsoft.com/office/drawing/2014/main" id="{08FD0DE0-415A-452B-BC4F-5AE2C3F32F2B}"/>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3" name="Rectangle 150">
                <a:extLst>
                  <a:ext uri="{FF2B5EF4-FFF2-40B4-BE49-F238E27FC236}">
                    <a16:creationId xmlns:a16="http://schemas.microsoft.com/office/drawing/2014/main" id="{C1AB439E-A47D-BC8D-C3DD-15E05B4F0665}"/>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151">
                <a:extLst>
                  <a:ext uri="{FF2B5EF4-FFF2-40B4-BE49-F238E27FC236}">
                    <a16:creationId xmlns:a16="http://schemas.microsoft.com/office/drawing/2014/main" id="{2CD56A9D-A71D-76BC-079A-A9B786774095}"/>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152">
                <a:extLst>
                  <a:ext uri="{FF2B5EF4-FFF2-40B4-BE49-F238E27FC236}">
                    <a16:creationId xmlns:a16="http://schemas.microsoft.com/office/drawing/2014/main" id="{9DBA350A-C52F-D0A8-D894-DBD4FBC16363}"/>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153">
                <a:extLst>
                  <a:ext uri="{FF2B5EF4-FFF2-40B4-BE49-F238E27FC236}">
                    <a16:creationId xmlns:a16="http://schemas.microsoft.com/office/drawing/2014/main" id="{BD636785-1EBD-3193-7186-FB15AB05FB59}"/>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3A5131-3D1A-47BE-5B08-F9939BC677CF}"/>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3"/>
                  <a:stretch>
                    <a:fillRect b="-9524"/>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224D7EF-B5E8-7DB4-4FBB-80F94DBFE989}"/>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BA1CA9B0-93B0-EB82-82C1-9C4C23C2EEC5}"/>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A193EC-7224-19D0-1699-1AF39EB73760}"/>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8EF9AB-1148-339F-5A93-8B56D96C261C}"/>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4"/>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6BC55B-DBA5-62D2-6420-CD6B430F1893}"/>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5"/>
                  <a:stretch>
                    <a:fillRect t="-10256" b="-2051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A1AB195-F88F-9E35-DE98-C7904ADAD4E2}"/>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8DF70-2522-2E0F-5CC6-2215AD8187AF}"/>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868E69-E7E2-98B2-F4DF-129F6947A597}"/>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20" name="Straight Arrow Connector 19">
              <a:extLst>
                <a:ext uri="{FF2B5EF4-FFF2-40B4-BE49-F238E27FC236}">
                  <a16:creationId xmlns:a16="http://schemas.microsoft.com/office/drawing/2014/main" id="{B31E57A1-13CD-85DD-0EEF-C6DE880D73E9}"/>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E13D5F2-94B5-4F99-F08B-5F10F3738283}"/>
              </a:ext>
            </a:extLst>
          </p:cNvPr>
          <p:cNvGrpSpPr/>
          <p:nvPr/>
        </p:nvGrpSpPr>
        <p:grpSpPr>
          <a:xfrm>
            <a:off x="161361" y="1980476"/>
            <a:ext cx="15815365" cy="3525284"/>
            <a:chOff x="-275596" y="2774454"/>
            <a:chExt cx="15815365" cy="3525284"/>
          </a:xfrm>
        </p:grpSpPr>
        <p:grpSp>
          <p:nvGrpSpPr>
            <p:cNvPr id="34" name="Group 33">
              <a:extLst>
                <a:ext uri="{FF2B5EF4-FFF2-40B4-BE49-F238E27FC236}">
                  <a16:creationId xmlns:a16="http://schemas.microsoft.com/office/drawing/2014/main" id="{A8E1239B-F084-6D3A-997F-02B24C1A68EB}"/>
                </a:ext>
              </a:extLst>
            </p:cNvPr>
            <p:cNvGrpSpPr/>
            <p:nvPr/>
          </p:nvGrpSpPr>
          <p:grpSpPr>
            <a:xfrm>
              <a:off x="4195003" y="4857698"/>
              <a:ext cx="1097280" cy="915406"/>
              <a:chOff x="4608434" y="2864031"/>
              <a:chExt cx="1097280" cy="915406"/>
            </a:xfrm>
          </p:grpSpPr>
          <p:grpSp>
            <p:nvGrpSpPr>
              <p:cNvPr id="1046" name="Group 1045">
                <a:extLst>
                  <a:ext uri="{FF2B5EF4-FFF2-40B4-BE49-F238E27FC236}">
                    <a16:creationId xmlns:a16="http://schemas.microsoft.com/office/drawing/2014/main" id="{7F5959CF-407C-456A-65A7-CF9AC97A36E0}"/>
                  </a:ext>
                </a:extLst>
              </p:cNvPr>
              <p:cNvGrpSpPr>
                <a:grpSpLocks noChangeAspect="1"/>
              </p:cNvGrpSpPr>
              <p:nvPr/>
            </p:nvGrpSpPr>
            <p:grpSpPr>
              <a:xfrm>
                <a:off x="4608434" y="2864031"/>
                <a:ext cx="1097280" cy="915406"/>
                <a:chOff x="2443457" y="1577463"/>
                <a:chExt cx="681978" cy="568940"/>
              </a:xfrm>
            </p:grpSpPr>
            <p:sp>
              <p:nvSpPr>
                <p:cNvPr id="1050" name="Rectangle 1049">
                  <a:extLst>
                    <a:ext uri="{FF2B5EF4-FFF2-40B4-BE49-F238E27FC236}">
                      <a16:creationId xmlns:a16="http://schemas.microsoft.com/office/drawing/2014/main" id="{D9CD1BA9-4371-2445-8CF6-2E1BC8F19537}"/>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0" name="Rectangle 1059">
                  <a:extLst>
                    <a:ext uri="{FF2B5EF4-FFF2-40B4-BE49-F238E27FC236}">
                      <a16:creationId xmlns:a16="http://schemas.microsoft.com/office/drawing/2014/main" id="{D5F736C6-ACD2-9C68-80B4-F95D4F74738C}"/>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1" name="Rectangle 1060">
                  <a:extLst>
                    <a:ext uri="{FF2B5EF4-FFF2-40B4-BE49-F238E27FC236}">
                      <a16:creationId xmlns:a16="http://schemas.microsoft.com/office/drawing/2014/main" id="{0D36F95E-7C6C-C032-F9ED-E56EFDC4A821}"/>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2" name="Rectangle 1061">
                  <a:extLst>
                    <a:ext uri="{FF2B5EF4-FFF2-40B4-BE49-F238E27FC236}">
                      <a16:creationId xmlns:a16="http://schemas.microsoft.com/office/drawing/2014/main" id="{B035ED8E-8ED3-0C4D-FF22-ED82A91D0E4C}"/>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3" name="Rectangle 1062">
                  <a:extLst>
                    <a:ext uri="{FF2B5EF4-FFF2-40B4-BE49-F238E27FC236}">
                      <a16:creationId xmlns:a16="http://schemas.microsoft.com/office/drawing/2014/main" id="{6C017F53-F156-DE07-83CD-F10030417D51}"/>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5" name="Rectangle 1064">
                  <a:extLst>
                    <a:ext uri="{FF2B5EF4-FFF2-40B4-BE49-F238E27FC236}">
                      <a16:creationId xmlns:a16="http://schemas.microsoft.com/office/drawing/2014/main" id="{4D6EA0FB-E6CB-E5A9-89DF-E974551E0F36}"/>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6" name="Rectangle 1065">
                  <a:extLst>
                    <a:ext uri="{FF2B5EF4-FFF2-40B4-BE49-F238E27FC236}">
                      <a16:creationId xmlns:a16="http://schemas.microsoft.com/office/drawing/2014/main" id="{87EC20BF-5539-8AE4-191E-E00BE782FB7F}"/>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7" name="Rectangle 1066">
                  <a:extLst>
                    <a:ext uri="{FF2B5EF4-FFF2-40B4-BE49-F238E27FC236}">
                      <a16:creationId xmlns:a16="http://schemas.microsoft.com/office/drawing/2014/main" id="{38157C6A-4563-ADE7-307D-4D23FDDD9B3E}"/>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9" name="Rectangle 1068">
                  <a:extLst>
                    <a:ext uri="{FF2B5EF4-FFF2-40B4-BE49-F238E27FC236}">
                      <a16:creationId xmlns:a16="http://schemas.microsoft.com/office/drawing/2014/main" id="{1F315800-8197-3F7E-1865-136F3AE1DB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1" name="Rectangle 1070">
                  <a:extLst>
                    <a:ext uri="{FF2B5EF4-FFF2-40B4-BE49-F238E27FC236}">
                      <a16:creationId xmlns:a16="http://schemas.microsoft.com/office/drawing/2014/main" id="{C0DE39E1-9BCD-9574-4995-609B4B2EF854}"/>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75" name="Rectangle 1074">
                  <a:extLst>
                    <a:ext uri="{FF2B5EF4-FFF2-40B4-BE49-F238E27FC236}">
                      <a16:creationId xmlns:a16="http://schemas.microsoft.com/office/drawing/2014/main" id="{41304529-7742-06E8-CE91-6EE8A4188335}"/>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7" name="Rectangle 1076">
                  <a:extLst>
                    <a:ext uri="{FF2B5EF4-FFF2-40B4-BE49-F238E27FC236}">
                      <a16:creationId xmlns:a16="http://schemas.microsoft.com/office/drawing/2014/main" id="{654243D7-5AB2-90EA-5576-5359FEDDC79D}"/>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9" name="Rectangle 1078">
                  <a:extLst>
                    <a:ext uri="{FF2B5EF4-FFF2-40B4-BE49-F238E27FC236}">
                      <a16:creationId xmlns:a16="http://schemas.microsoft.com/office/drawing/2014/main" id="{45544616-CB56-EC4B-BB33-72B5296D15F8}"/>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0" name="Rectangle 1079">
                  <a:extLst>
                    <a:ext uri="{FF2B5EF4-FFF2-40B4-BE49-F238E27FC236}">
                      <a16:creationId xmlns:a16="http://schemas.microsoft.com/office/drawing/2014/main" id="{32B6C333-7C46-7DEC-0CA8-56DACD0B50E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1" name="Rectangle 1080">
                  <a:extLst>
                    <a:ext uri="{FF2B5EF4-FFF2-40B4-BE49-F238E27FC236}">
                      <a16:creationId xmlns:a16="http://schemas.microsoft.com/office/drawing/2014/main" id="{0A8FEB01-53B8-08DC-578C-9EF202895EB7}"/>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5" name="Rectangle 1084">
                  <a:extLst>
                    <a:ext uri="{FF2B5EF4-FFF2-40B4-BE49-F238E27FC236}">
                      <a16:creationId xmlns:a16="http://schemas.microsoft.com/office/drawing/2014/main" id="{C3ACF30B-A371-C403-61C4-E8952F54310E}"/>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7" name="Rectangle 1086">
                  <a:extLst>
                    <a:ext uri="{FF2B5EF4-FFF2-40B4-BE49-F238E27FC236}">
                      <a16:creationId xmlns:a16="http://schemas.microsoft.com/office/drawing/2014/main" id="{BD167404-878E-43F3-56DA-7B4D251D471C}"/>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8" name="Rectangle 1087">
                  <a:extLst>
                    <a:ext uri="{FF2B5EF4-FFF2-40B4-BE49-F238E27FC236}">
                      <a16:creationId xmlns:a16="http://schemas.microsoft.com/office/drawing/2014/main" id="{EF7AD15B-6BE4-B05F-EBC1-5A36AFC98C03}"/>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49" name="TextBox 1048">
                <a:extLst>
                  <a:ext uri="{FF2B5EF4-FFF2-40B4-BE49-F238E27FC236}">
                    <a16:creationId xmlns:a16="http://schemas.microsoft.com/office/drawing/2014/main" id="{6A18047D-745C-E812-8563-E55608D72804}"/>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35" name="Rounded Rectangle 34">
              <a:extLst>
                <a:ext uri="{FF2B5EF4-FFF2-40B4-BE49-F238E27FC236}">
                  <a16:creationId xmlns:a16="http://schemas.microsoft.com/office/drawing/2014/main" id="{56B45555-9A61-63AF-4FA0-EAE4E234EC20}"/>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36" name="Rounded Rectangle 35">
              <a:extLst>
                <a:ext uri="{FF2B5EF4-FFF2-40B4-BE49-F238E27FC236}">
                  <a16:creationId xmlns:a16="http://schemas.microsoft.com/office/drawing/2014/main" id="{A3F75169-445A-CD6A-E7FB-26A3BBBC1C28}"/>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271D3DCF-5582-D74A-EFBC-6435E8BD1521}"/>
                </a:ext>
              </a:extLst>
            </p:cNvPr>
            <p:cNvGrpSpPr/>
            <p:nvPr/>
          </p:nvGrpSpPr>
          <p:grpSpPr>
            <a:xfrm>
              <a:off x="4496427" y="2774454"/>
              <a:ext cx="400110" cy="1126221"/>
              <a:chOff x="7149861" y="3414798"/>
              <a:chExt cx="400110" cy="1126221"/>
            </a:xfrm>
          </p:grpSpPr>
          <p:grpSp>
            <p:nvGrpSpPr>
              <p:cNvPr id="1038" name="Group 1037">
                <a:extLst>
                  <a:ext uri="{FF2B5EF4-FFF2-40B4-BE49-F238E27FC236}">
                    <a16:creationId xmlns:a16="http://schemas.microsoft.com/office/drawing/2014/main" id="{0729CCF1-8D88-6759-C446-3EA10DFB4174}"/>
                  </a:ext>
                </a:extLst>
              </p:cNvPr>
              <p:cNvGrpSpPr>
                <a:grpSpLocks noChangeAspect="1"/>
              </p:cNvGrpSpPr>
              <p:nvPr/>
            </p:nvGrpSpPr>
            <p:grpSpPr>
              <a:xfrm>
                <a:off x="7309574" y="3414798"/>
                <a:ext cx="182880" cy="1126221"/>
                <a:chOff x="2857113" y="656513"/>
                <a:chExt cx="113669" cy="700002"/>
              </a:xfrm>
            </p:grpSpPr>
            <p:sp>
              <p:nvSpPr>
                <p:cNvPr id="1040" name="Rectangle 1039">
                  <a:extLst>
                    <a:ext uri="{FF2B5EF4-FFF2-40B4-BE49-F238E27FC236}">
                      <a16:creationId xmlns:a16="http://schemas.microsoft.com/office/drawing/2014/main" id="{B1839B32-67A4-9E92-2E36-6EF406F0324B}"/>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1" name="Rectangle 1040">
                  <a:extLst>
                    <a:ext uri="{FF2B5EF4-FFF2-40B4-BE49-F238E27FC236}">
                      <a16:creationId xmlns:a16="http://schemas.microsoft.com/office/drawing/2014/main" id="{DCB9D635-3594-7B13-6B1C-4F2ED465D54D}"/>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2" name="Rectangle 1041">
                  <a:extLst>
                    <a:ext uri="{FF2B5EF4-FFF2-40B4-BE49-F238E27FC236}">
                      <a16:creationId xmlns:a16="http://schemas.microsoft.com/office/drawing/2014/main" id="{3AE01005-51BB-3374-5089-743D041B6DDB}"/>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4" name="Rectangle 1043">
                  <a:extLst>
                    <a:ext uri="{FF2B5EF4-FFF2-40B4-BE49-F238E27FC236}">
                      <a16:creationId xmlns:a16="http://schemas.microsoft.com/office/drawing/2014/main" id="{7299F36B-2719-599D-E5DA-9B51ED0024E1}"/>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39" name="TextBox 1038">
                <a:extLst>
                  <a:ext uri="{FF2B5EF4-FFF2-40B4-BE49-F238E27FC236}">
                    <a16:creationId xmlns:a16="http://schemas.microsoft.com/office/drawing/2014/main" id="{23A014D4-07D4-8FF6-6F7D-EDF96D9476E6}"/>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38" name="Rounded Rectangle 37">
              <a:extLst>
                <a:ext uri="{FF2B5EF4-FFF2-40B4-BE49-F238E27FC236}">
                  <a16:creationId xmlns:a16="http://schemas.microsoft.com/office/drawing/2014/main" id="{477435C5-8401-3C26-F01B-8D17D74BFDEF}"/>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C4A8871D-5DCA-B1FC-DAAA-A83C9E72818B}"/>
                </a:ext>
              </a:extLst>
            </p:cNvPr>
            <p:cNvGrpSpPr>
              <a:grpSpLocks noChangeAspect="1"/>
            </p:cNvGrpSpPr>
            <p:nvPr/>
          </p:nvGrpSpPr>
          <p:grpSpPr>
            <a:xfrm>
              <a:off x="7505254" y="3144505"/>
              <a:ext cx="1097280" cy="182880"/>
              <a:chOff x="3986296" y="2664266"/>
              <a:chExt cx="681978" cy="113663"/>
            </a:xfrm>
          </p:grpSpPr>
          <p:sp>
            <p:nvSpPr>
              <p:cNvPr id="1032" name="Rectangle 148">
                <a:extLst>
                  <a:ext uri="{FF2B5EF4-FFF2-40B4-BE49-F238E27FC236}">
                    <a16:creationId xmlns:a16="http://schemas.microsoft.com/office/drawing/2014/main" id="{458D14BF-348E-1521-4515-3D8D2D8DB864}"/>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3" name="Rectangle 149">
                <a:extLst>
                  <a:ext uri="{FF2B5EF4-FFF2-40B4-BE49-F238E27FC236}">
                    <a16:creationId xmlns:a16="http://schemas.microsoft.com/office/drawing/2014/main" id="{5C489C7B-E53B-8519-F344-54D52796086B}"/>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4" name="Rectangle 150">
                <a:extLst>
                  <a:ext uri="{FF2B5EF4-FFF2-40B4-BE49-F238E27FC236}">
                    <a16:creationId xmlns:a16="http://schemas.microsoft.com/office/drawing/2014/main" id="{200633F0-F122-CBF2-7166-D2002C899680}"/>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5" name="Rectangle 151">
                <a:extLst>
                  <a:ext uri="{FF2B5EF4-FFF2-40B4-BE49-F238E27FC236}">
                    <a16:creationId xmlns:a16="http://schemas.microsoft.com/office/drawing/2014/main" id="{72FD6ABC-9DA5-A120-3AC3-AE27754405EA}"/>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6" name="Rectangle 152">
                <a:extLst>
                  <a:ext uri="{FF2B5EF4-FFF2-40B4-BE49-F238E27FC236}">
                    <a16:creationId xmlns:a16="http://schemas.microsoft.com/office/drawing/2014/main" id="{053F6583-ECD7-872E-8842-0D6964E9451E}"/>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7" name="Rectangle 153">
                <a:extLst>
                  <a:ext uri="{FF2B5EF4-FFF2-40B4-BE49-F238E27FC236}">
                    <a16:creationId xmlns:a16="http://schemas.microsoft.com/office/drawing/2014/main" id="{4C22E403-E925-49DA-78A4-221F1A60B108}"/>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D5AFE5-4D45-5AEA-BFD3-5E9870FAA4FF}"/>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6"/>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484B7E-8003-381B-ABDE-96693306268D}"/>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chemeClr val="bg2">
                                    <a:lumMod val="10000"/>
                                  </a:schemeClr>
                                </a:solidFill>
                                <a:latin typeface="Cambria Math" panose="02040503050406030204" pitchFamily="18" charset="0"/>
                                <a:cs typeface="Arial" panose="020B0604020202020204" pitchFamily="34" charset="0"/>
                              </a:rPr>
                            </m:ctrlPr>
                          </m:sSubSupPr>
                          <m:e>
                            <m:acc>
                              <m:accPr>
                                <m:chr m:val="̂"/>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accPr>
                              <m:e>
                                <m:r>
                                  <a:rPr lang="en-US" altLang="zh-CN" sz="2400" i="1" dirty="0">
                                    <a:solidFill>
                                      <a:schemeClr val="bg2">
                                        <a:lumMod val="10000"/>
                                      </a:schemeClr>
                                    </a:solidFill>
                                    <a:latin typeface="Cambria Math" panose="02040503050406030204" pitchFamily="18" charset="0"/>
                                    <a:cs typeface="Arial" panose="020B0604020202020204" pitchFamily="34" charset="0"/>
                                  </a:rPr>
                                  <m:t>𝑦</m:t>
                                </m:r>
                              </m:e>
                            </m:acc>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sz="2400" dirty="0">
                    <a:solidFill>
                      <a:schemeClr val="bg2">
                        <a:lumMod val="10000"/>
                      </a:schemeClr>
                    </a:solidFill>
                  </a:endParaRPr>
                </a:p>
              </p:txBody>
            </p:sp>
          </mc:Choice>
          <mc:Fallback xmlns="">
            <p:sp>
              <p:nvSpPr>
                <p:cNvPr id="41" name="TextBox 40">
                  <a:extLst>
                    <a:ext uri="{FF2B5EF4-FFF2-40B4-BE49-F238E27FC236}">
                      <a16:creationId xmlns:a16="http://schemas.microsoft.com/office/drawing/2014/main" id="{BD484B7E-8003-381B-ABDE-96693306268D}"/>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7"/>
                  <a:stretch>
                    <a:fillRect l="-2041" r="-12245" b="-4444"/>
                  </a:stretch>
                </a:blipFill>
              </p:spPr>
              <p:txBody>
                <a:bodyPr/>
                <a:lstStyle/>
                <a:p>
                  <a:r>
                    <a:rPr lang="en-US">
                      <a:noFill/>
                    </a:rPr>
                    <a:t> </a:t>
                  </a:r>
                </a:p>
              </p:txBody>
            </p:sp>
          </mc:Fallback>
        </mc:AlternateContent>
        <p:sp>
          <p:nvSpPr>
            <p:cNvPr id="42" name="Rounded Rectangle 41">
              <a:extLst>
                <a:ext uri="{FF2B5EF4-FFF2-40B4-BE49-F238E27FC236}">
                  <a16:creationId xmlns:a16="http://schemas.microsoft.com/office/drawing/2014/main" id="{E8EC14A2-C634-9A20-9D7F-F23E8C4DFFE7}"/>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16CEFA80-8094-E601-4044-E7C39069C7C8}"/>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2C37FCD-8DA8-3FC6-8D86-0A338446ABF6}"/>
                </a:ext>
              </a:extLst>
            </p:cNvPr>
            <p:cNvCxnSpPr>
              <a:cxnSpLocks/>
              <a:stCxn id="35" idx="3"/>
              <a:endCxn id="3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D9A655-32D9-D4D5-F88C-AC61BF56CA82}"/>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FAE394-33A9-51F8-A01B-8089774D6967}"/>
                </a:ext>
              </a:extLst>
            </p:cNvPr>
            <p:cNvCxnSpPr>
              <a:cxnSpLocks/>
              <a:stCxn id="38"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449572-F91C-3D6C-0AA2-CD96BF2042FD}"/>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753AC0-EA40-104A-CAB7-DEB3A7D11E60}"/>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03FB21EC-05E9-1B15-2AE6-39B896F36CC1}"/>
                </a:ext>
              </a:extLst>
            </p:cNvPr>
            <p:cNvGrpSpPr/>
            <p:nvPr/>
          </p:nvGrpSpPr>
          <p:grpSpPr>
            <a:xfrm>
              <a:off x="7444399" y="5223378"/>
              <a:ext cx="1091008" cy="186373"/>
              <a:chOff x="9061596" y="2586318"/>
              <a:chExt cx="1091008" cy="186373"/>
            </a:xfrm>
          </p:grpSpPr>
          <p:grpSp>
            <p:nvGrpSpPr>
              <p:cNvPr id="1025" name="Group 1024">
                <a:extLst>
                  <a:ext uri="{FF2B5EF4-FFF2-40B4-BE49-F238E27FC236}">
                    <a16:creationId xmlns:a16="http://schemas.microsoft.com/office/drawing/2014/main" id="{2C8A8BCD-76CB-3188-2D46-121A5CD5D3B2}"/>
                  </a:ext>
                </a:extLst>
              </p:cNvPr>
              <p:cNvGrpSpPr>
                <a:grpSpLocks noChangeAspect="1"/>
              </p:cNvGrpSpPr>
              <p:nvPr/>
            </p:nvGrpSpPr>
            <p:grpSpPr>
              <a:xfrm>
                <a:off x="9238204" y="2586318"/>
                <a:ext cx="914400" cy="182880"/>
                <a:chOff x="15771192" y="2959066"/>
                <a:chExt cx="568315" cy="113663"/>
              </a:xfrm>
            </p:grpSpPr>
            <p:sp>
              <p:nvSpPr>
                <p:cNvPr id="1027" name="Rectangle 149">
                  <a:extLst>
                    <a:ext uri="{FF2B5EF4-FFF2-40B4-BE49-F238E27FC236}">
                      <a16:creationId xmlns:a16="http://schemas.microsoft.com/office/drawing/2014/main" id="{E4CFFC4E-0B0E-CFF3-1145-A4847EE88055}"/>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8" name="Rectangle 150">
                  <a:extLst>
                    <a:ext uri="{FF2B5EF4-FFF2-40B4-BE49-F238E27FC236}">
                      <a16:creationId xmlns:a16="http://schemas.microsoft.com/office/drawing/2014/main" id="{98AF3A15-2D52-0A92-621E-031C053C53F8}"/>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9" name="Rectangle 151">
                  <a:extLst>
                    <a:ext uri="{FF2B5EF4-FFF2-40B4-BE49-F238E27FC236}">
                      <a16:creationId xmlns:a16="http://schemas.microsoft.com/office/drawing/2014/main" id="{35838C8B-D43C-A9E0-1476-C39554ADCA89}"/>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0" name="Rectangle 152">
                  <a:extLst>
                    <a:ext uri="{FF2B5EF4-FFF2-40B4-BE49-F238E27FC236}">
                      <a16:creationId xmlns:a16="http://schemas.microsoft.com/office/drawing/2014/main" id="{6A044F52-E741-2DB5-9E1F-6072BDD37707}"/>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1" name="Rectangle 153">
                  <a:extLst>
                    <a:ext uri="{FF2B5EF4-FFF2-40B4-BE49-F238E27FC236}">
                      <a16:creationId xmlns:a16="http://schemas.microsoft.com/office/drawing/2014/main" id="{3FEACD53-18A9-BD4B-C189-352A0BBD340C}"/>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26" name="Rectangle 149">
                <a:extLst>
                  <a:ext uri="{FF2B5EF4-FFF2-40B4-BE49-F238E27FC236}">
                    <a16:creationId xmlns:a16="http://schemas.microsoft.com/office/drawing/2014/main" id="{B3D5DCDB-43D6-B24D-9AAF-B7A71D9FA5AF}"/>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50" name="Straight Arrow Connector 49">
              <a:extLst>
                <a:ext uri="{FF2B5EF4-FFF2-40B4-BE49-F238E27FC236}">
                  <a16:creationId xmlns:a16="http://schemas.microsoft.com/office/drawing/2014/main" id="{7FE35380-5544-4480-3A55-317A71066CB2}"/>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6FBCB-92C0-BA93-1FDA-33A8AF639CF5}"/>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A3BBC1-0B5F-B36C-5C5D-617E5306E2AA}"/>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C653CC-E0EB-A0FB-6436-B4599903AE3D}"/>
                    </a:ext>
                  </a:extLst>
                </p:cNvPr>
                <p:cNvSpPr txBox="1"/>
                <p:nvPr/>
              </p:nvSpPr>
              <p:spPr>
                <a:xfrm>
                  <a:off x="6486093"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4BC653CC-E0EB-A0FB-6436-B4599903AE3D}"/>
                    </a:ext>
                  </a:extLst>
                </p:cNvPr>
                <p:cNvSpPr txBox="1">
                  <a:spLocks noRot="1" noChangeAspect="1" noMove="1" noResize="1" noEditPoints="1" noAdjustHandles="1" noChangeArrowheads="1" noChangeShapeType="1" noTextEdit="1"/>
                </p:cNvSpPr>
                <p:nvPr/>
              </p:nvSpPr>
              <p:spPr>
                <a:xfrm>
                  <a:off x="6486093" y="3365670"/>
                  <a:ext cx="2338244" cy="875881"/>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AFED40-FE39-2C86-DE21-19FC7F11EBEC}"/>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9"/>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B403649-6CB8-3F11-73C1-BBEEE89C0B53}"/>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10"/>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F1C7B6-6D76-35C2-078C-53C0239EEEB4}"/>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1"/>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04">
                  <a:extLst>
                    <a:ext uri="{FF2B5EF4-FFF2-40B4-BE49-F238E27FC236}">
                      <a16:creationId xmlns:a16="http://schemas.microsoft.com/office/drawing/2014/main" id="{6785ED03-86DC-F610-10C7-25D7097925BD}"/>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104">
                  <a:extLst>
                    <a:ext uri="{FF2B5EF4-FFF2-40B4-BE49-F238E27FC236}">
                      <a16:creationId xmlns:a16="http://schemas.microsoft.com/office/drawing/2014/main" id="{410C4476-EAA3-1E63-6D86-B606691A364A}"/>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3"/>
                  <a:stretch>
                    <a:fillRect b="-8824"/>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B869AE1D-A873-9316-111E-DBD0BDBA5E99}"/>
                </a:ext>
              </a:extLst>
            </p:cNvPr>
            <p:cNvPicPr>
              <a:picLocks noChangeAspect="1"/>
            </p:cNvPicPr>
            <p:nvPr/>
          </p:nvPicPr>
          <p:blipFill>
            <a:blip r:embed="rId14">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111346" y="3928893"/>
              <a:ext cx="1280160" cy="649356"/>
            </a:xfrm>
            <a:prstGeom prst="rect">
              <a:avLst/>
            </a:prstGeom>
          </p:spPr>
        </p:pic>
        <p:cxnSp>
          <p:nvCxnSpPr>
            <p:cNvPr id="60" name="Straight Arrow Connector 59">
              <a:extLst>
                <a:ext uri="{FF2B5EF4-FFF2-40B4-BE49-F238E27FC236}">
                  <a16:creationId xmlns:a16="http://schemas.microsoft.com/office/drawing/2014/main" id="{EBBFFDFE-1E6C-6F68-9548-F1F4FE9B809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95AA7A-CBD1-3009-3571-4310B8E9B81D}"/>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6C9B2D5-5F8B-1ECE-785D-1A2AE3EFFCBE}"/>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6"/>
                  <a:stretch>
                    <a:fillRect t="-8108" b="-27027"/>
                  </a:stretch>
                </a:blipFill>
              </p:spPr>
              <p:txBody>
                <a:bodyPr/>
                <a:lstStyle/>
                <a:p>
                  <a:r>
                    <a:rPr lang="en-US">
                      <a:noFill/>
                    </a:rPr>
                    <a:t> </a:t>
                  </a:r>
                </a:p>
              </p:txBody>
            </p:sp>
          </mc:Fallback>
        </mc:AlternateContent>
        <p:cxnSp>
          <p:nvCxnSpPr>
            <p:cNvPr id="1024" name="Straight Connector 1023">
              <a:extLst>
                <a:ext uri="{FF2B5EF4-FFF2-40B4-BE49-F238E27FC236}">
                  <a16:creationId xmlns:a16="http://schemas.microsoft.com/office/drawing/2014/main" id="{20033025-E4C7-2BF3-AA38-8890DF2E7AD0}"/>
                </a:ext>
              </a:extLst>
            </p:cNvPr>
            <p:cNvCxnSpPr>
              <a:stCxn id="41"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089" name="Group 1088">
            <a:extLst>
              <a:ext uri="{FF2B5EF4-FFF2-40B4-BE49-F238E27FC236}">
                <a16:creationId xmlns:a16="http://schemas.microsoft.com/office/drawing/2014/main" id="{42B72E43-7A94-647A-4F15-D60A7633ABDB}"/>
              </a:ext>
            </a:extLst>
          </p:cNvPr>
          <p:cNvGrpSpPr/>
          <p:nvPr/>
        </p:nvGrpSpPr>
        <p:grpSpPr>
          <a:xfrm>
            <a:off x="12558798" y="2624800"/>
            <a:ext cx="2946670" cy="2132220"/>
            <a:chOff x="12090309" y="3418778"/>
            <a:chExt cx="2946670" cy="2132220"/>
          </a:xfrm>
        </p:grpSpPr>
        <mc:AlternateContent xmlns:mc="http://schemas.openxmlformats.org/markup-compatibility/2006" xmlns:a14="http://schemas.microsoft.com/office/drawing/2010/main">
          <mc:Choice Requires="a14">
            <p:sp>
              <p:nvSpPr>
                <p:cNvPr id="1092" name="TextBox 1091">
                  <a:extLst>
                    <a:ext uri="{FF2B5EF4-FFF2-40B4-BE49-F238E27FC236}">
                      <a16:creationId xmlns:a16="http://schemas.microsoft.com/office/drawing/2014/main" id="{E617ADAD-1B55-BE0D-C675-1551B214B4A5}"/>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7"/>
                  <a:stretch>
                    <a:fillRect l="-2000" t="-2500" r="-28000" b="-12500"/>
                  </a:stretch>
                </a:blipFill>
              </p:spPr>
              <p:txBody>
                <a:bodyPr/>
                <a:lstStyle/>
                <a:p>
                  <a:r>
                    <a:rPr lang="en-US">
                      <a:noFill/>
                    </a:rPr>
                    <a:t> </a:t>
                  </a:r>
                </a:p>
              </p:txBody>
            </p:sp>
          </mc:Fallback>
        </mc:AlternateContent>
        <p:sp>
          <p:nvSpPr>
            <p:cNvPr id="1093" name="Rounded Rectangle 1092">
              <a:extLst>
                <a:ext uri="{FF2B5EF4-FFF2-40B4-BE49-F238E27FC236}">
                  <a16:creationId xmlns:a16="http://schemas.microsoft.com/office/drawing/2014/main" id="{CC78C8D4-6305-E204-6EC8-DD22000E44B1}"/>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94" name="Straight Arrow Connector 1093">
              <a:extLst>
                <a:ext uri="{FF2B5EF4-FFF2-40B4-BE49-F238E27FC236}">
                  <a16:creationId xmlns:a16="http://schemas.microsoft.com/office/drawing/2014/main" id="{DD6FB7C1-3362-B2D6-B310-BD6DD1EA2E00}"/>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5" name="Straight Arrow Connector 1094">
              <a:extLst>
                <a:ext uri="{FF2B5EF4-FFF2-40B4-BE49-F238E27FC236}">
                  <a16:creationId xmlns:a16="http://schemas.microsoft.com/office/drawing/2014/main" id="{D05EA1E8-7EF6-2415-251A-20F3DB5BB1E1}"/>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5EA17F79-3C55-34C2-F08F-4E1875CCA358}"/>
                </a:ext>
              </a:extLst>
            </p:cNvPr>
            <p:cNvCxnSpPr>
              <a:cxnSpLocks/>
              <a:stCxn id="109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097" name="Content Placeholder 8">
            <a:extLst>
              <a:ext uri="{FF2B5EF4-FFF2-40B4-BE49-F238E27FC236}">
                <a16:creationId xmlns:a16="http://schemas.microsoft.com/office/drawing/2014/main" id="{2960CE64-EB87-0CEB-FF31-695989F3A506}"/>
              </a:ext>
            </a:extLst>
          </p:cNvPr>
          <p:cNvSpPr txBox="1">
            <a:spLocks/>
          </p:cNvSpPr>
          <p:nvPr/>
        </p:nvSpPr>
        <p:spPr bwMode="auto">
          <a:xfrm>
            <a:off x="386942" y="6940682"/>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Increased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classification</a:t>
            </a:r>
            <a:r>
              <a:rPr lang="zh-CN" altLang="en-US" sz="2600" dirty="0">
                <a:solidFill>
                  <a:schemeClr val="bg2">
                    <a:lumMod val="10000"/>
                  </a:schemeClr>
                </a:solidFill>
              </a:rPr>
              <a:t> </a:t>
            </a:r>
            <a:r>
              <a:rPr lang="en-US" altLang="zh-CN" sz="2600" dirty="0">
                <a:solidFill>
                  <a:schemeClr val="bg2">
                    <a:lumMod val="10000"/>
                  </a:schemeClr>
                </a:solidFill>
              </a:rPr>
              <a:t>AUC</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.738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HIV,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.766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.819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BASE</a:t>
            </a:r>
            <a:r>
              <a:rPr lang="zh-CN" altLang="en-US" sz="2600" dirty="0">
                <a:solidFill>
                  <a:schemeClr val="bg2">
                    <a:lumMod val="10000"/>
                  </a:schemeClr>
                </a:solidFill>
              </a:rPr>
              <a:t> </a:t>
            </a:r>
            <a:r>
              <a:rPr lang="en-US" altLang="zh-CN" sz="2600" dirty="0">
                <a:solidFill>
                  <a:schemeClr val="bg2">
                    <a:lumMod val="10000"/>
                  </a:schemeClr>
                </a:solidFill>
              </a:rPr>
              <a:t>(drug).</a:t>
            </a:r>
          </a:p>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60.6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42.6</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en-US" altLang="zh-CN" sz="2600" dirty="0">
                <a:solidFill>
                  <a:schemeClr val="bg2">
                    <a:lumMod val="10000"/>
                  </a:schemeClr>
                </a:solidFill>
              </a:rPr>
              <a: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770</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524</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O</a:t>
            </a:r>
            <a:r>
              <a:rPr lang="en-US" altLang="zh-CN" sz="2600" baseline="-25000" dirty="0">
                <a:solidFill>
                  <a:schemeClr val="bg2">
                    <a:lumMod val="10000"/>
                  </a:schemeClr>
                </a:solidFill>
              </a:rPr>
              <a:t>2</a:t>
            </a:r>
            <a:r>
              <a:rPr lang="en-US" altLang="zh-CN" sz="2600" dirty="0">
                <a:solidFill>
                  <a:schemeClr val="bg2">
                    <a:lumMod val="10000"/>
                  </a:schemeClr>
                </a:solidFill>
              </a:rPr>
              <a:t>Perm.</a:t>
            </a:r>
          </a:p>
          <a:p>
            <a:pPr marL="457200" indent="-457200">
              <a:buFont typeface="Arial" panose="020B0604020202020204" pitchFamily="34" charset="0"/>
              <a:buChar char="•"/>
            </a:pP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
        <p:nvSpPr>
          <p:cNvPr id="3" name="TextBox 2">
            <a:extLst>
              <a:ext uri="{FF2B5EF4-FFF2-40B4-BE49-F238E27FC236}">
                <a16:creationId xmlns:a16="http://schemas.microsoft.com/office/drawing/2014/main" id="{5A5CF4A1-6AB4-72E6-EA0C-19BE0F3A8DF9}"/>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92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15</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Imbalanced</a:t>
            </a:r>
            <a:r>
              <a:rPr lang="zh-CN" altLang="en-US" sz="2800" dirty="0">
                <a:solidFill>
                  <a:srgbClr val="FF0000"/>
                </a:solidFill>
              </a:rPr>
              <a:t> </a:t>
            </a:r>
            <a:r>
              <a:rPr lang="en-US" altLang="zh-CN" sz="2800" dirty="0">
                <a:solidFill>
                  <a:srgbClr val="FF0000"/>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255970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for Label Balance in Regression</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16</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Can</a:t>
            </a:r>
            <a:r>
              <a:rPr lang="zh-CN" altLang="en-US" dirty="0"/>
              <a:t> </a:t>
            </a:r>
            <a:r>
              <a:rPr lang="en-US" altLang="zh-CN" dirty="0"/>
              <a:t>self-training</a:t>
            </a:r>
            <a:r>
              <a:rPr lang="zh-CN" altLang="en-US" dirty="0"/>
              <a:t> </a:t>
            </a:r>
            <a:r>
              <a:rPr lang="en-US" altLang="zh-CN" i="1" dirty="0">
                <a:solidFill>
                  <a:srgbClr val="FF0000"/>
                </a:solidFill>
              </a:rPr>
              <a:t>fully</a:t>
            </a:r>
            <a:r>
              <a:rPr lang="zh-CN" altLang="en-US" dirty="0"/>
              <a:t> </a:t>
            </a:r>
            <a:r>
              <a:rPr lang="en-US" altLang="zh-CN" dirty="0"/>
              <a:t>address</a:t>
            </a:r>
            <a:r>
              <a:rPr lang="zh-CN" altLang="en-US" dirty="0"/>
              <a:t> </a:t>
            </a:r>
            <a:r>
              <a:rPr lang="en-US" altLang="zh-CN" dirty="0"/>
              <a:t>label</a:t>
            </a:r>
            <a:r>
              <a:rPr lang="zh-CN" altLang="en-US" dirty="0"/>
              <a:t> </a:t>
            </a:r>
            <a:r>
              <a:rPr lang="en-US" altLang="zh-CN" dirty="0"/>
              <a:t>imbalance</a:t>
            </a:r>
            <a:r>
              <a:rPr lang="zh-CN" altLang="en-US" dirty="0"/>
              <a:t> </a:t>
            </a:r>
            <a:r>
              <a:rPr lang="en-US" altLang="zh-CN" dirty="0"/>
              <a:t>in</a:t>
            </a:r>
            <a:r>
              <a:rPr lang="zh-CN" altLang="en-US" dirty="0"/>
              <a:t> </a:t>
            </a:r>
            <a:r>
              <a:rPr lang="en-US" altLang="zh-CN" dirty="0"/>
              <a:t>graph</a:t>
            </a:r>
            <a:r>
              <a:rPr lang="zh-CN" altLang="en-US" dirty="0"/>
              <a:t> </a:t>
            </a:r>
            <a:r>
              <a:rPr lang="en-US" altLang="zh-CN" dirty="0"/>
              <a:t>regression?</a:t>
            </a:r>
            <a:r>
              <a:rPr lang="zh-CN" altLang="en-US" dirty="0"/>
              <a:t> </a:t>
            </a:r>
            <a:r>
              <a:rPr lang="en-US" altLang="zh-CN" dirty="0"/>
              <a:t>[1]</a:t>
            </a:r>
            <a:endParaRPr lang="en-US" dirty="0"/>
          </a:p>
        </p:txBody>
      </p:sp>
      <p:sp>
        <p:nvSpPr>
          <p:cNvPr id="7" name="TextBox 6">
            <a:extLst>
              <a:ext uri="{FF2B5EF4-FFF2-40B4-BE49-F238E27FC236}">
                <a16:creationId xmlns:a16="http://schemas.microsoft.com/office/drawing/2014/main" id="{C7E26A9B-FD92-EFF0-6019-1D651E56C1AC}"/>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Semi-supervised graph imbalanced regression</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7E9BE639-AD6C-31C7-A99F-47014316168E}"/>
              </a:ext>
            </a:extLst>
          </p:cNvPr>
          <p:cNvGrpSpPr/>
          <p:nvPr/>
        </p:nvGrpSpPr>
        <p:grpSpPr>
          <a:xfrm>
            <a:off x="1027815" y="3238386"/>
            <a:ext cx="7536069" cy="3216379"/>
            <a:chOff x="1027815" y="3238386"/>
            <a:chExt cx="7536069" cy="3216379"/>
          </a:xfrm>
        </p:grpSpPr>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8"/>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9"/>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0"/>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1"/>
                  <a:stretch>
                    <a:fillRect b="-19149"/>
                  </a:stretch>
                </a:blipFill>
              </p:spPr>
              <p:txBody>
                <a:bodyPr/>
                <a:lstStyle/>
                <a:p>
                  <a:r>
                    <a:rPr lang="en-US">
                      <a:noFill/>
                    </a:rPr>
                    <a:t> </a:t>
                  </a:r>
                </a:p>
              </p:txBody>
            </p:sp>
          </mc:Fallback>
        </mc:AlternateContent>
      </p:grpSp>
      <p:sp>
        <p:nvSpPr>
          <p:cNvPr id="43" name="Content Placeholder 8">
            <a:extLst>
              <a:ext uri="{FF2B5EF4-FFF2-40B4-BE49-F238E27FC236}">
                <a16:creationId xmlns:a16="http://schemas.microsoft.com/office/drawing/2014/main" id="{CBF512E9-FB90-2A9D-2070-60595AC4672B}"/>
              </a:ext>
            </a:extLst>
          </p:cNvPr>
          <p:cNvSpPr txBox="1">
            <a:spLocks/>
          </p:cNvSpPr>
          <p:nvPr/>
        </p:nvSpPr>
        <p:spPr bwMode="auto">
          <a:xfrm>
            <a:off x="9484659" y="6739257"/>
            <a:ext cx="6479175"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Explicit</a:t>
            </a:r>
            <a:r>
              <a:rPr lang="zh-CN" altLang="en-US" dirty="0">
                <a:solidFill>
                  <a:schemeClr val="bg2">
                    <a:lumMod val="10000"/>
                  </a:schemeClr>
                </a:solidFill>
              </a:rPr>
              <a:t> </a:t>
            </a:r>
            <a:r>
              <a:rPr lang="en-US" altLang="zh-CN" dirty="0">
                <a:solidFill>
                  <a:schemeClr val="bg2">
                    <a:lumMod val="10000"/>
                  </a:schemeClr>
                </a:solidFill>
              </a:rPr>
              <a:t>label-anchored</a:t>
            </a:r>
            <a:r>
              <a:rPr lang="zh-CN" altLang="en-US" dirty="0">
                <a:solidFill>
                  <a:schemeClr val="bg2">
                    <a:lumMod val="10000"/>
                  </a:schemeClr>
                </a:solidFill>
              </a:rPr>
              <a:t> </a:t>
            </a:r>
            <a:r>
              <a:rPr lang="en-US" altLang="zh-CN" dirty="0">
                <a:solidFill>
                  <a:schemeClr val="bg2">
                    <a:lumMod val="10000"/>
                  </a:schemeClr>
                </a:solidFill>
              </a:rPr>
              <a:t>graph decoding is</a:t>
            </a:r>
            <a:r>
              <a:rPr lang="zh-CN" altLang="en-US" dirty="0">
                <a:solidFill>
                  <a:schemeClr val="bg2">
                    <a:lumMod val="10000"/>
                  </a:schemeClr>
                </a:solidFill>
              </a:rPr>
              <a:t> </a:t>
            </a:r>
            <a:r>
              <a:rPr lang="en-US" altLang="zh-CN" dirty="0">
                <a:solidFill>
                  <a:schemeClr val="bg2">
                    <a:lumMod val="10000"/>
                  </a:schemeClr>
                </a:solidFill>
              </a:rPr>
              <a:t>technically challenging!</a:t>
            </a:r>
            <a:endParaRPr lang="en-US" dirty="0">
              <a:solidFill>
                <a:schemeClr val="bg2">
                  <a:lumMod val="10000"/>
                </a:schemeClr>
              </a:solidFill>
            </a:endParaRPr>
          </a:p>
        </p:txBody>
      </p:sp>
      <p:sp>
        <p:nvSpPr>
          <p:cNvPr id="46" name="TextBox 45">
            <a:extLst>
              <a:ext uri="{FF2B5EF4-FFF2-40B4-BE49-F238E27FC236}">
                <a16:creationId xmlns:a16="http://schemas.microsoft.com/office/drawing/2014/main" id="{2E6D1FD9-0A3A-E832-7413-4B4F5E768443}"/>
              </a:ext>
            </a:extLst>
          </p:cNvPr>
          <p:cNvSpPr txBox="1"/>
          <p:nvPr/>
        </p:nvSpPr>
        <p:spPr>
          <a:xfrm>
            <a:off x="7729461" y="4681716"/>
            <a:ext cx="2934585" cy="538609"/>
          </a:xfrm>
          <a:prstGeom prst="rect">
            <a:avLst/>
          </a:prstGeom>
          <a:noFill/>
        </p:spPr>
        <p:txBody>
          <a:bodyPr wrap="square">
            <a:spAutoFit/>
          </a:bodyPr>
          <a:lstStyle/>
          <a:p>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imbalanced</a:t>
            </a:r>
            <a:endParaRPr 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TextBox 46">
            <a:extLst>
              <a:ext uri="{FF2B5EF4-FFF2-40B4-BE49-F238E27FC236}">
                <a16:creationId xmlns:a16="http://schemas.microsoft.com/office/drawing/2014/main" id="{099918BF-D94C-5DE9-257F-9169A0CA02EE}"/>
              </a:ext>
            </a:extLst>
          </p:cNvPr>
          <p:cNvSpPr txBox="1"/>
          <p:nvPr/>
        </p:nvSpPr>
        <p:spPr>
          <a:xfrm>
            <a:off x="1056073" y="6376852"/>
            <a:ext cx="1953766" cy="538609"/>
          </a:xfrm>
          <a:prstGeom prst="rect">
            <a:avLst/>
          </a:prstGeom>
          <a:noFill/>
        </p:spPr>
        <p:txBody>
          <a:bodyPr wrap="square">
            <a:spAutoFit/>
          </a:bodyPr>
          <a:lstStyle/>
          <a:p>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a:t>
            </a:r>
            <a:r>
              <a:rPr lang="zh-CN" alt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million</a:t>
            </a:r>
            <a:endParaRPr 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1" name="Group 30">
            <a:extLst>
              <a:ext uri="{FF2B5EF4-FFF2-40B4-BE49-F238E27FC236}">
                <a16:creationId xmlns:a16="http://schemas.microsoft.com/office/drawing/2014/main" id="{64898D7E-EE62-4043-59FB-082097CA1506}"/>
              </a:ext>
            </a:extLst>
          </p:cNvPr>
          <p:cNvGrpSpPr/>
          <p:nvPr/>
        </p:nvGrpSpPr>
        <p:grpSpPr>
          <a:xfrm>
            <a:off x="8504298" y="3102611"/>
            <a:ext cx="6361010" cy="3370243"/>
            <a:chOff x="8504298" y="3102611"/>
            <a:chExt cx="6361010" cy="3370243"/>
          </a:xfrm>
        </p:grpSpPr>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12">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13"/>
            <a:stretch>
              <a:fillRect/>
            </a:stretch>
          </p:blipFill>
          <p:spPr>
            <a:xfrm>
              <a:off x="11661459" y="5101254"/>
              <a:ext cx="2010283" cy="1371600"/>
            </a:xfrm>
            <a:prstGeom prst="rect">
              <a:avLst/>
            </a:prstGeom>
          </p:spPr>
        </p:pic>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4"/>
                  <a:stretch>
                    <a:fillRect b="-12000"/>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00CD213F-CB0E-0B04-2FF2-76767D927D71}"/>
                </a:ext>
              </a:extLst>
            </p:cNvPr>
            <p:cNvCxnSpPr/>
            <p:nvPr/>
          </p:nvCxnSpPr>
          <p:spPr>
            <a:xfrm>
              <a:off x="10618835" y="310261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375EE7-9535-4CE0-0DBF-DB32CA524830}"/>
                    </a:ext>
                  </a:extLst>
                </p:cNvPr>
                <p:cNvSpPr txBox="1"/>
                <p:nvPr/>
              </p:nvSpPr>
              <p:spPr>
                <a:xfrm>
                  <a:off x="10664046" y="3688027"/>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oMath>
                  </a14:m>
                  <a:endParaRPr lang="en-US" sz="2800" dirty="0"/>
                </a:p>
              </p:txBody>
            </p:sp>
          </mc:Choice>
          <mc:Fallback xmlns="">
            <p:sp>
              <p:nvSpPr>
                <p:cNvPr id="49" name="TextBox 48">
                  <a:extLst>
                    <a:ext uri="{FF2B5EF4-FFF2-40B4-BE49-F238E27FC236}">
                      <a16:creationId xmlns:a16="http://schemas.microsoft.com/office/drawing/2014/main" id="{95375EE7-9535-4CE0-0DBF-DB32CA524830}"/>
                    </a:ext>
                  </a:extLst>
                </p:cNvPr>
                <p:cNvSpPr txBox="1">
                  <a:spLocks noRot="1" noChangeAspect="1" noMove="1" noResize="1" noEditPoints="1" noAdjustHandles="1" noChangeArrowheads="1" noChangeShapeType="1" noTextEdit="1"/>
                </p:cNvSpPr>
                <p:nvPr/>
              </p:nvSpPr>
              <p:spPr>
                <a:xfrm>
                  <a:off x="10664046" y="3688027"/>
                  <a:ext cx="2048854" cy="523220"/>
                </a:xfrm>
                <a:prstGeom prst="rect">
                  <a:avLst/>
                </a:prstGeom>
                <a:blipFill>
                  <a:blip r:embed="rId15"/>
                  <a:stretch>
                    <a:fillRect l="-6173" t="-14286" b="-28571"/>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DDEEF0E3-1344-D076-17DE-25389C1B400F}"/>
                </a:ext>
              </a:extLst>
            </p:cNvPr>
            <p:cNvPicPr>
              <a:picLocks noChangeAspect="1"/>
            </p:cNvPicPr>
            <p:nvPr/>
          </p:nvPicPr>
          <p:blipFill>
            <a:blip r:embed="rId16"/>
            <a:stretch>
              <a:fillRect/>
            </a:stretch>
          </p:blipFill>
          <p:spPr>
            <a:xfrm>
              <a:off x="12855025" y="3319695"/>
              <a:ext cx="2010283" cy="1371600"/>
            </a:xfrm>
            <a:prstGeom prst="rect">
              <a:avLst/>
            </a:prstGeom>
          </p:spPr>
        </p:pic>
        <p:cxnSp>
          <p:nvCxnSpPr>
            <p:cNvPr id="29" name="Straight Arrow Connector 28">
              <a:extLst>
                <a:ext uri="{FF2B5EF4-FFF2-40B4-BE49-F238E27FC236}">
                  <a16:creationId xmlns:a16="http://schemas.microsoft.com/office/drawing/2014/main" id="{0CF2FD74-47DB-3086-87A3-D7C9B149956B}"/>
                </a:ext>
              </a:extLst>
            </p:cNvPr>
            <p:cNvCxnSpPr>
              <a:cxnSpLocks/>
            </p:cNvCxnSpPr>
            <p:nvPr/>
          </p:nvCxnSpPr>
          <p:spPr>
            <a:xfrm flipV="1">
              <a:off x="13210515" y="4691295"/>
              <a:ext cx="91933" cy="447974"/>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4280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5B676252-28A9-D052-42BA-4AF77A977B24}"/>
              </a:ext>
            </a:extLst>
          </p:cNvPr>
          <p:cNvSpPr/>
          <p:nvPr/>
        </p:nvSpPr>
        <p:spPr>
          <a:xfrm>
            <a:off x="8853064" y="2153987"/>
            <a:ext cx="6509036" cy="6632433"/>
          </a:xfrm>
          <a:prstGeom prst="roundRect">
            <a:avLst>
              <a:gd name="adj" fmla="val 5854"/>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In</a:t>
            </a:r>
            <a:r>
              <a:rPr lang="zh-CN" altLang="en-US" sz="5000" dirty="0"/>
              <a:t> </a:t>
            </a:r>
            <a:r>
              <a:rPr lang="en-US" altLang="zh-CN" sz="5000" dirty="0"/>
              <a:t>Latent</a:t>
            </a:r>
            <a:r>
              <a:rPr lang="zh-CN" altLang="en-US" sz="5000" dirty="0"/>
              <a:t> </a:t>
            </a:r>
            <a:r>
              <a:rPr lang="en-US" altLang="zh-CN" sz="5000" dirty="0"/>
              <a:t>Space:</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17</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9" name="Picture 8">
            <a:extLst>
              <a:ext uri="{FF2B5EF4-FFF2-40B4-BE49-F238E27FC236}">
                <a16:creationId xmlns:a16="http://schemas.microsoft.com/office/drawing/2014/main" id="{764DD218-3BA3-6607-8F67-7F752C99C4BD}"/>
              </a:ext>
            </a:extLst>
          </p:cNvPr>
          <p:cNvPicPr>
            <a:picLocks noChangeAspect="1"/>
          </p:cNvPicPr>
          <p:nvPr/>
        </p:nvPicPr>
        <p:blipFill>
          <a:blip r:embed="rId3"/>
          <a:stretch>
            <a:fillRect/>
          </a:stretch>
        </p:blipFill>
        <p:spPr>
          <a:xfrm>
            <a:off x="818201" y="4005901"/>
            <a:ext cx="4572000" cy="3119439"/>
          </a:xfrm>
          <a:prstGeom prst="rect">
            <a:avLst/>
          </a:prstGeom>
          <a:ln w="57150">
            <a:noFill/>
          </a:ln>
        </p:spPr>
      </p:pic>
      <p:graphicFrame>
        <p:nvGraphicFramePr>
          <p:cNvPr id="24" name="Table 12">
            <a:extLst>
              <a:ext uri="{FF2B5EF4-FFF2-40B4-BE49-F238E27FC236}">
                <a16:creationId xmlns:a16="http://schemas.microsoft.com/office/drawing/2014/main" id="{ECA4D7ED-EF65-B980-6994-06D1418BB402}"/>
              </a:ext>
            </a:extLst>
          </p:cNvPr>
          <p:cNvGraphicFramePr>
            <a:graphicFrameLocks noGrp="1"/>
          </p:cNvGraphicFramePr>
          <p:nvPr>
            <p:extLst>
              <p:ext uri="{D42A27DB-BD31-4B8C-83A1-F6EECF244321}">
                <p14:modId xmlns:p14="http://schemas.microsoft.com/office/powerpoint/2010/main" val="3878661600"/>
              </p:ext>
            </p:extLst>
          </p:nvPr>
        </p:nvGraphicFramePr>
        <p:xfrm>
          <a:off x="1231074" y="4298584"/>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B2DCE1C-B289-4394-51B8-74AF5E41400A}"/>
                  </a:ext>
                </a:extLst>
              </p:cNvPr>
              <p:cNvSpPr txBox="1"/>
              <p:nvPr/>
            </p:nvSpPr>
            <p:spPr>
              <a:xfrm>
                <a:off x="5815095" y="5425814"/>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29" name="TextBox 28">
                <a:extLst>
                  <a:ext uri="{FF2B5EF4-FFF2-40B4-BE49-F238E27FC236}">
                    <a16:creationId xmlns:a16="http://schemas.microsoft.com/office/drawing/2014/main" id="{6B2DCE1C-B289-4394-51B8-74AF5E41400A}"/>
                  </a:ext>
                </a:extLst>
              </p:cNvPr>
              <p:cNvSpPr txBox="1">
                <a:spLocks noRot="1" noChangeAspect="1" noMove="1" noResize="1" noEditPoints="1" noAdjustHandles="1" noChangeArrowheads="1" noChangeShapeType="1" noTextEdit="1"/>
              </p:cNvSpPr>
              <p:nvPr/>
            </p:nvSpPr>
            <p:spPr>
              <a:xfrm>
                <a:off x="5815095" y="5425814"/>
                <a:ext cx="2885827" cy="954107"/>
              </a:xfrm>
              <a:prstGeom prst="rect">
                <a:avLst/>
              </a:prstGeom>
              <a:blipFill>
                <a:blip r:embed="rId4"/>
                <a:stretch>
                  <a:fillRect b="-10526"/>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AB1898F6-1C3C-47E9-CBD4-BAD5F7C1E0D5}"/>
              </a:ext>
            </a:extLst>
          </p:cNvPr>
          <p:cNvPicPr>
            <a:picLocks noChangeAspect="1"/>
          </p:cNvPicPr>
          <p:nvPr/>
        </p:nvPicPr>
        <p:blipFill>
          <a:blip r:embed="rId5"/>
          <a:stretch>
            <a:fillRect/>
          </a:stretch>
        </p:blipFill>
        <p:spPr>
          <a:xfrm>
            <a:off x="5565050" y="2995620"/>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123AF0-2FFB-C3B3-C24C-D7C17F61D7B3}"/>
                  </a:ext>
                </a:extLst>
              </p:cNvPr>
              <p:cNvSpPr txBox="1"/>
              <p:nvPr/>
            </p:nvSpPr>
            <p:spPr>
              <a:xfrm>
                <a:off x="1137638" y="7001791"/>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42" name="TextBox 41">
                <a:extLst>
                  <a:ext uri="{FF2B5EF4-FFF2-40B4-BE49-F238E27FC236}">
                    <a16:creationId xmlns:a16="http://schemas.microsoft.com/office/drawing/2014/main" id="{71123AF0-2FFB-C3B3-C24C-D7C17F61D7B3}"/>
                  </a:ext>
                </a:extLst>
              </p:cNvPr>
              <p:cNvSpPr txBox="1">
                <a:spLocks noRot="1" noChangeAspect="1" noMove="1" noResize="1" noEditPoints="1" noAdjustHandles="1" noChangeArrowheads="1" noChangeShapeType="1" noTextEdit="1"/>
              </p:cNvSpPr>
              <p:nvPr/>
            </p:nvSpPr>
            <p:spPr>
              <a:xfrm>
                <a:off x="1137638" y="7001791"/>
                <a:ext cx="1153308" cy="538609"/>
              </a:xfrm>
              <a:prstGeom prst="rect">
                <a:avLst/>
              </a:prstGeom>
              <a:blipFill>
                <a:blip r:embed="rId6"/>
                <a:stretch>
                  <a:fillRect l="-3261" r="-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CF9991B-1501-CDE3-5CF0-77F889CC9807}"/>
                  </a:ext>
                </a:extLst>
              </p:cNvPr>
              <p:cNvSpPr txBox="1"/>
              <p:nvPr/>
            </p:nvSpPr>
            <p:spPr>
              <a:xfrm>
                <a:off x="3206203" y="7000617"/>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43" name="TextBox 42">
                <a:extLst>
                  <a:ext uri="{FF2B5EF4-FFF2-40B4-BE49-F238E27FC236}">
                    <a16:creationId xmlns:a16="http://schemas.microsoft.com/office/drawing/2014/main" id="{6CF9991B-1501-CDE3-5CF0-77F889CC9807}"/>
                  </a:ext>
                </a:extLst>
              </p:cNvPr>
              <p:cNvSpPr txBox="1">
                <a:spLocks noRot="1" noChangeAspect="1" noMove="1" noResize="1" noEditPoints="1" noAdjustHandles="1" noChangeArrowheads="1" noChangeShapeType="1" noTextEdit="1"/>
              </p:cNvSpPr>
              <p:nvPr/>
            </p:nvSpPr>
            <p:spPr>
              <a:xfrm>
                <a:off x="3206203" y="7000617"/>
                <a:ext cx="2608892" cy="5386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81DF447-AA57-9526-9F82-2CA525B087E8}"/>
                  </a:ext>
                </a:extLst>
              </p:cNvPr>
              <p:cNvSpPr txBox="1"/>
              <p:nvPr/>
            </p:nvSpPr>
            <p:spPr>
              <a:xfrm>
                <a:off x="2131699" y="3382927"/>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44" name="TextBox 43">
                <a:extLst>
                  <a:ext uri="{FF2B5EF4-FFF2-40B4-BE49-F238E27FC236}">
                    <a16:creationId xmlns:a16="http://schemas.microsoft.com/office/drawing/2014/main" id="{181DF447-AA57-9526-9F82-2CA525B087E8}"/>
                  </a:ext>
                </a:extLst>
              </p:cNvPr>
              <p:cNvSpPr txBox="1">
                <a:spLocks noRot="1" noChangeAspect="1" noMove="1" noResize="1" noEditPoints="1" noAdjustHandles="1" noChangeArrowheads="1" noChangeShapeType="1" noTextEdit="1"/>
              </p:cNvSpPr>
              <p:nvPr/>
            </p:nvSpPr>
            <p:spPr>
              <a:xfrm>
                <a:off x="2131699" y="3382927"/>
                <a:ext cx="3229099" cy="528350"/>
              </a:xfrm>
              <a:prstGeom prst="rect">
                <a:avLst/>
              </a:prstGeom>
              <a:blipFill>
                <a:blip r:embed="rId8"/>
                <a:stretch>
                  <a:fillRect l="-1181" t="-9302" b="-302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028D2AE-F2CD-0089-AB39-C854AFCBCCB5}"/>
              </a:ext>
            </a:extLst>
          </p:cNvPr>
          <p:cNvCxnSpPr>
            <a:cxnSpLocks/>
          </p:cNvCxnSpPr>
          <p:nvPr/>
        </p:nvCxnSpPr>
        <p:spPr>
          <a:xfrm flipV="1">
            <a:off x="4693937" y="2995620"/>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DE12E9E-315E-3036-FD84-E38698161C50}"/>
              </a:ext>
            </a:extLst>
          </p:cNvPr>
          <p:cNvCxnSpPr>
            <a:cxnSpLocks/>
          </p:cNvCxnSpPr>
          <p:nvPr/>
        </p:nvCxnSpPr>
        <p:spPr>
          <a:xfrm flipV="1">
            <a:off x="4693937" y="6397188"/>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51F2B4-9F35-780C-4D6B-1DD370773E32}"/>
                  </a:ext>
                </a:extLst>
              </p:cNvPr>
              <p:cNvSpPr txBox="1"/>
              <p:nvPr/>
            </p:nvSpPr>
            <p:spPr>
              <a:xfrm>
                <a:off x="9038708" y="2211584"/>
                <a:ext cx="6137329" cy="6351419"/>
              </a:xfrm>
              <a:prstGeom prst="rect">
                <a:avLst/>
              </a:prstGeom>
              <a:noFill/>
              <a:ln w="19050">
                <a:no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target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r>
                      <a:rPr lang="en-US" altLang="zh-CN" sz="2800" b="0" i="1" smtClean="0">
                        <a:solidFill>
                          <a:srgbClr val="FF2600"/>
                        </a:solidFill>
                        <a:latin typeface="Cambria Math" panose="02040503050406030204" pitchFamily="18" charset="0"/>
                        <a:cs typeface="Helvetica Neue"/>
                      </a:rPr>
                      <m:t>𝑦</m:t>
                    </m:r>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1" i="1" smtClean="0">
                        <a:solidFill>
                          <a:schemeClr val="bg2">
                            <a:lumMod val="10000"/>
                          </a:schemeClr>
                        </a:solidFill>
                        <a:latin typeface="Cambria Math" panose="02040503050406030204" pitchFamily="18" charset="0"/>
                        <a:cs typeface="Helvetica Neue"/>
                      </a:rPr>
                      <m:t>=</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d>
                  </m:oMath>
                </a14:m>
                <a:endParaRPr lang="en-US" altLang="zh-CN" sz="2800" dirty="0">
                  <a:solidFill>
                    <a:schemeClr val="bg2">
                      <a:lumMod val="10000"/>
                    </a:schemeClr>
                  </a:solidFill>
                  <a:latin typeface="Helvetica Neue"/>
                  <a:cs typeface="Helvetica Neue"/>
                </a:endParaRPr>
              </a:p>
            </p:txBody>
          </p:sp>
        </mc:Choice>
        <mc:Fallback xmlns="">
          <p:sp>
            <p:nvSpPr>
              <p:cNvPr id="47" name="TextBox 46">
                <a:extLst>
                  <a:ext uri="{FF2B5EF4-FFF2-40B4-BE49-F238E27FC236}">
                    <a16:creationId xmlns:a16="http://schemas.microsoft.com/office/drawing/2014/main" id="{0651F2B4-9F35-780C-4D6B-1DD370773E32}"/>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9"/>
                <a:stretch>
                  <a:fillRect l="-2062" t="-1198" r="-1237" b="-599"/>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58978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18</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Semi-supervised</a:t>
            </a:r>
            <a:r>
              <a:rPr lang="zh-CN" altLang="en-US" dirty="0"/>
              <a:t> </a:t>
            </a:r>
            <a:r>
              <a:rPr lang="en-US" altLang="zh-CN" dirty="0"/>
              <a:t>graph</a:t>
            </a:r>
            <a:r>
              <a:rPr lang="zh-CN" altLang="en-US" dirty="0"/>
              <a:t> </a:t>
            </a:r>
            <a:r>
              <a:rPr lang="en-US" altLang="zh-CN" dirty="0"/>
              <a:t>imbalanced</a:t>
            </a:r>
            <a:r>
              <a:rPr lang="zh-CN" altLang="en-US" dirty="0"/>
              <a:t> </a:t>
            </a:r>
            <a:r>
              <a:rPr lang="en-US" altLang="zh-CN" dirty="0"/>
              <a:t>regression</a:t>
            </a:r>
            <a:r>
              <a:rPr lang="zh-CN" altLang="en-US" dirty="0"/>
              <a:t> </a:t>
            </a:r>
            <a:r>
              <a:rPr lang="en-US" altLang="zh-CN" dirty="0"/>
              <a:t>(SGIR):</a:t>
            </a:r>
            <a:endParaRPr lang="en-US" dirty="0"/>
          </a:p>
        </p:txBody>
      </p:sp>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8">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9"/>
          <a:stretch>
            <a:fillRect/>
          </a:stretch>
        </p:blipFill>
        <p:spPr>
          <a:xfrm>
            <a:off x="11661459" y="5101254"/>
            <a:ext cx="2010283" cy="1371600"/>
          </a:xfrm>
          <a:prstGeom prst="rect">
            <a:avLst/>
          </a:prstGeom>
        </p:spPr>
      </p:pic>
      <p:pic>
        <p:nvPicPr>
          <p:cNvPr id="18" name="Picture 17">
            <a:extLst>
              <a:ext uri="{FF2B5EF4-FFF2-40B4-BE49-F238E27FC236}">
                <a16:creationId xmlns:a16="http://schemas.microsoft.com/office/drawing/2014/main" id="{7829A6EB-2006-5588-4784-998968D12046}"/>
              </a:ext>
            </a:extLst>
          </p:cNvPr>
          <p:cNvPicPr>
            <a:picLocks noChangeAspect="1"/>
          </p:cNvPicPr>
          <p:nvPr/>
        </p:nvPicPr>
        <p:blipFill>
          <a:blip r:embed="rId10"/>
          <a:stretch>
            <a:fillRect/>
          </a:stretch>
        </p:blipFill>
        <p:spPr>
          <a:xfrm>
            <a:off x="11616775" y="3319695"/>
            <a:ext cx="2010283" cy="1371600"/>
          </a:xfrm>
          <a:prstGeom prst="rect">
            <a:avLst/>
          </a:prstGeom>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0B212D-A3B1-59D5-631C-9CAF1B92D3BA}"/>
              </a:ext>
            </a:extLst>
          </p:cNvPr>
          <p:cNvCxnSpPr>
            <a:cxnSpLocks/>
          </p:cNvCxnSpPr>
          <p:nvPr/>
        </p:nvCxnSpPr>
        <p:spPr>
          <a:xfrm>
            <a:off x="8535580" y="4452486"/>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1" name="Straight Arrow Connector 30">
            <a:extLst>
              <a:ext uri="{FF2B5EF4-FFF2-40B4-BE49-F238E27FC236}">
                <a16:creationId xmlns:a16="http://schemas.microsoft.com/office/drawing/2014/main" id="{2B438038-E1AC-6C1F-14E2-8CAD95892E04}"/>
              </a:ext>
            </a:extLst>
          </p:cNvPr>
          <p:cNvCxnSpPr>
            <a:cxnSpLocks/>
          </p:cNvCxnSpPr>
          <p:nvPr/>
        </p:nvCxnSpPr>
        <p:spPr>
          <a:xfrm flipV="1">
            <a:off x="12666600" y="4637847"/>
            <a:ext cx="0" cy="556958"/>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be 31">
            <a:extLst>
              <a:ext uri="{FF2B5EF4-FFF2-40B4-BE49-F238E27FC236}">
                <a16:creationId xmlns:a16="http://schemas.microsoft.com/office/drawing/2014/main" id="{926C476A-FFFC-1790-4916-639AC251E77D}"/>
              </a:ext>
            </a:extLst>
          </p:cNvPr>
          <p:cNvSpPr/>
          <p:nvPr/>
        </p:nvSpPr>
        <p:spPr>
          <a:xfrm>
            <a:off x="9428828" y="5030520"/>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3" name="Straight Arrow Connector 32">
            <a:extLst>
              <a:ext uri="{FF2B5EF4-FFF2-40B4-BE49-F238E27FC236}">
                <a16:creationId xmlns:a16="http://schemas.microsoft.com/office/drawing/2014/main" id="{8E54CFDE-65B5-6CDD-210F-C765DA11E849}"/>
              </a:ext>
            </a:extLst>
          </p:cNvPr>
          <p:cNvCxnSpPr>
            <a:cxnSpLocks/>
          </p:cNvCxnSpPr>
          <p:nvPr/>
        </p:nvCxnSpPr>
        <p:spPr>
          <a:xfrm>
            <a:off x="11022067" y="5798248"/>
            <a:ext cx="519815" cy="0"/>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12"/>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3"/>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14C091-F3C2-07B6-4CD3-C7B91801B146}"/>
                  </a:ext>
                </a:extLst>
              </p:cNvPr>
              <p:cNvSpPr txBox="1"/>
              <p:nvPr/>
            </p:nvSpPr>
            <p:spPr>
              <a:xfrm>
                <a:off x="8413594" y="5525128"/>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sz="3200">
                              <a:solidFill>
                                <a:srgbClr val="FF0000"/>
                              </a:solidFill>
                              <a:latin typeface="Cambria Math" panose="02040503050406030204" pitchFamily="18" charset="0"/>
                              <a:cs typeface="Times New Roman" panose="02020603050405020304" pitchFamily="18" charset="0"/>
                            </a:rPr>
                            <m:t>imb</m:t>
                          </m:r>
                        </m:sub>
                      </m:sSub>
                      <m:r>
                        <a:rPr lang="en-US" sz="3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conf</m:t>
                          </m:r>
                        </m:sub>
                      </m:sSub>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1914C091-F3C2-07B6-4CD3-C7B91801B146}"/>
                  </a:ext>
                </a:extLst>
              </p:cNvPr>
              <p:cNvSpPr txBox="1">
                <a:spLocks noRot="1" noChangeAspect="1" noMove="1" noResize="1" noEditPoints="1" noAdjustHandles="1" noChangeArrowheads="1" noChangeShapeType="1" noTextEdit="1"/>
              </p:cNvSpPr>
              <p:nvPr/>
            </p:nvSpPr>
            <p:spPr>
              <a:xfrm>
                <a:off x="8413594" y="5525128"/>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aug</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5271C93-1801-04A0-B777-05CCB9819172}"/>
                  </a:ext>
                </a:extLst>
              </p:cNvPr>
              <p:cNvSpPr txBox="1"/>
              <p:nvPr/>
            </p:nvSpPr>
            <p:spPr>
              <a:xfrm>
                <a:off x="11615297" y="3584976"/>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40" name="TextBox 39">
                <a:extLst>
                  <a:ext uri="{FF2B5EF4-FFF2-40B4-BE49-F238E27FC236}">
                    <a16:creationId xmlns:a16="http://schemas.microsoft.com/office/drawing/2014/main" id="{D5271C93-1801-04A0-B777-05CCB9819172}"/>
                  </a:ext>
                </a:extLst>
              </p:cNvPr>
              <p:cNvSpPr txBox="1">
                <a:spLocks noRot="1" noChangeAspect="1" noMove="1" noResize="1" noEditPoints="1" noAdjustHandles="1" noChangeArrowheads="1" noChangeShapeType="1" noTextEdit="1"/>
              </p:cNvSpPr>
              <p:nvPr/>
            </p:nvSpPr>
            <p:spPr>
              <a:xfrm>
                <a:off x="11615297" y="3584976"/>
                <a:ext cx="3971746" cy="631263"/>
              </a:xfrm>
              <a:prstGeom prst="rect">
                <a:avLst/>
              </a:prstGeom>
              <a:blipFill>
                <a:blip r:embed="rId17"/>
                <a:stretch>
                  <a:fillRect t="-11765" b="-15686"/>
                </a:stretch>
              </a:blipFill>
            </p:spPr>
            <p:txBody>
              <a:bodyPr/>
              <a:lstStyle/>
              <a:p>
                <a:r>
                  <a:rPr lang="en-US">
                    <a:noFill/>
                  </a:rPr>
                  <a:t> </a:t>
                </a:r>
              </a:p>
            </p:txBody>
          </p:sp>
        </mc:Fallback>
      </mc:AlternateContent>
      <p:sp>
        <p:nvSpPr>
          <p:cNvPr id="3" name="Content Placeholder 8">
            <a:extLst>
              <a:ext uri="{FF2B5EF4-FFF2-40B4-BE49-F238E27FC236}">
                <a16:creationId xmlns:a16="http://schemas.microsoft.com/office/drawing/2014/main" id="{A68E114A-1405-18B1-D5B0-1F8187B83114}"/>
              </a:ext>
            </a:extLst>
          </p:cNvPr>
          <p:cNvSpPr txBox="1">
            <a:spLocks/>
          </p:cNvSpPr>
          <p:nvPr/>
        </p:nvSpPr>
        <p:spPr bwMode="auto">
          <a:xfrm>
            <a:off x="386942" y="6745974"/>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FreeSolv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1.154</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.777</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area,</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.726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.563</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r>
              <a:rPr lang="zh-CN" altLang="en-US" sz="2600" dirty="0">
                <a:solidFill>
                  <a:schemeClr val="bg2">
                    <a:lumMod val="10000"/>
                  </a:schemeClr>
                </a:solidFill>
              </a:rPr>
              <a:t> </a:t>
            </a: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54.7</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51.4</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41.8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38.9</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p>
          <a:p>
            <a:pPr marL="457200" indent="-457200">
              <a:buFont typeface="Arial" panose="020B0604020202020204" pitchFamily="34" charset="0"/>
              <a:buChar char="•"/>
            </a:pPr>
            <a:r>
              <a:rPr lang="en-US" altLang="zh-CN" sz="2600" dirty="0">
                <a:solidFill>
                  <a:schemeClr val="bg2">
                    <a:lumMod val="10000"/>
                  </a:schemeClr>
                </a:solidFill>
              </a:rPr>
              <a:t>Again,</a:t>
            </a:r>
            <a:r>
              <a:rPr lang="zh-CN" altLang="en-US" sz="2600" dirty="0">
                <a:solidFill>
                  <a:schemeClr val="bg2">
                    <a:lumMod val="10000"/>
                  </a:schemeClr>
                </a:solidFill>
              </a:rPr>
              <a:t> </a:t>
            </a: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52768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Graph</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b="1" dirty="0">
                <a:solidFill>
                  <a:schemeClr val="tx1"/>
                </a:solidFill>
              </a:rPr>
              <a:t>Data</a:t>
            </a:r>
            <a:r>
              <a:rPr lang="zh-CN" altLang="en-US" b="1" dirty="0">
                <a:solidFill>
                  <a:schemeClr val="tx1"/>
                </a:solidFill>
              </a:rPr>
              <a:t> </a:t>
            </a:r>
            <a:r>
              <a:rPr lang="en-US" altLang="zh-CN" b="1" dirty="0">
                <a:solidFill>
                  <a:schemeClr val="tx1"/>
                </a:solidFill>
              </a:rPr>
              <a:t>Mining</a:t>
            </a:r>
            <a:r>
              <a:rPr lang="en-US" altLang="zh-CN" dirty="0">
                <a:solidFill>
                  <a:schemeClr val="tx1"/>
                </a:solidFill>
              </a:rPr>
              <a:t>:</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process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discovery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My</a:t>
            </a:r>
            <a:r>
              <a:rPr lang="zh-CN" altLang="en-US" sz="4400" dirty="0"/>
              <a:t> </a:t>
            </a:r>
            <a:r>
              <a:rPr lang="en-US" altLang="zh-CN" sz="4400" dirty="0"/>
              <a:t>Background</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a:t>
            </a:fld>
            <a:endParaRPr lang="en-US"/>
          </a:p>
        </p:txBody>
      </p:sp>
      <p:pic>
        <p:nvPicPr>
          <p:cNvPr id="2050" name="Picture 2" descr="Christos Faloutsos">
            <a:extLst>
              <a:ext uri="{FF2B5EF4-FFF2-40B4-BE49-F238E27FC236}">
                <a16:creationId xmlns:a16="http://schemas.microsoft.com/office/drawing/2014/main" id="{AB25D21B-5DF7-CFDD-139A-95D0BBB833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51" y="4582210"/>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Jiawei Han">
            <a:extLst>
              <a:ext uri="{FF2B5EF4-FFF2-40B4-BE49-F238E27FC236}">
                <a16:creationId xmlns:a16="http://schemas.microsoft.com/office/drawing/2014/main" id="{590F9D46-E631-264B-BF2D-68BB821447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51" y="6593606"/>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C7FB7E-A910-C39C-FA24-C04B1131DB63}"/>
              </a:ext>
            </a:extLst>
          </p:cNvPr>
          <p:cNvPicPr>
            <a:picLocks noChangeAspect="1"/>
          </p:cNvPicPr>
          <p:nvPr/>
        </p:nvPicPr>
        <p:blipFill>
          <a:blip r:embed="rId4"/>
          <a:stretch>
            <a:fillRect/>
          </a:stretch>
        </p:blipFill>
        <p:spPr>
          <a:xfrm>
            <a:off x="2170751" y="2570814"/>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464B9DFF-E590-2B03-3D3E-5866024F4B28}"/>
              </a:ext>
            </a:extLst>
          </p:cNvPr>
          <p:cNvSpPr txBox="1"/>
          <p:nvPr/>
        </p:nvSpPr>
        <p:spPr>
          <a:xfrm rot="16200000">
            <a:off x="299150" y="2820023"/>
            <a:ext cx="1899879" cy="861774"/>
          </a:xfrm>
          <a:prstGeom prst="rect">
            <a:avLst/>
          </a:prstGeom>
          <a:noFill/>
        </p:spPr>
        <p:txBody>
          <a:bodyPr wrap="none" rtlCol="0">
            <a:spAutoFit/>
          </a:bodyPr>
          <a:lstStyle/>
          <a:p>
            <a:r>
              <a:rPr lang="en-US" altLang="zh-CN" sz="2500" dirty="0">
                <a:latin typeface="Helvetica Neue"/>
                <a:cs typeface="Helvetica Neue"/>
              </a:rPr>
              <a:t>Tsinghua</a:t>
            </a:r>
          </a:p>
          <a:p>
            <a:r>
              <a:rPr lang="en-US" altLang="zh-CN" sz="2500" dirty="0">
                <a:latin typeface="Helvetica Neue"/>
                <a:cs typeface="Helvetica Neue"/>
              </a:rPr>
              <a:t>(2010-2015)</a:t>
            </a:r>
            <a:endParaRPr lang="en-US" sz="2500" dirty="0">
              <a:latin typeface="Helvetica Neue"/>
              <a:cs typeface="Helvetica Neue"/>
            </a:endParaRPr>
          </a:p>
        </p:txBody>
      </p:sp>
      <p:sp>
        <p:nvSpPr>
          <p:cNvPr id="7" name="TextBox 6">
            <a:extLst>
              <a:ext uri="{FF2B5EF4-FFF2-40B4-BE49-F238E27FC236}">
                <a16:creationId xmlns:a16="http://schemas.microsoft.com/office/drawing/2014/main" id="{1E19F48A-C8E2-9B2C-E011-DCA398CCBBCD}"/>
              </a:ext>
            </a:extLst>
          </p:cNvPr>
          <p:cNvSpPr txBox="1"/>
          <p:nvPr/>
        </p:nvSpPr>
        <p:spPr>
          <a:xfrm rot="16200000">
            <a:off x="299148" y="4837123"/>
            <a:ext cx="1899879" cy="861774"/>
          </a:xfrm>
          <a:prstGeom prst="rect">
            <a:avLst/>
          </a:prstGeom>
          <a:noFill/>
        </p:spPr>
        <p:txBody>
          <a:bodyPr wrap="none" rtlCol="0">
            <a:spAutoFit/>
          </a:bodyPr>
          <a:lstStyle/>
          <a:p>
            <a:r>
              <a:rPr lang="en-US" altLang="zh-CN" sz="2500" dirty="0">
                <a:latin typeface="Helvetica Neue"/>
                <a:cs typeface="Helvetica Neue"/>
              </a:rPr>
              <a:t>CMU</a:t>
            </a:r>
          </a:p>
          <a:p>
            <a:r>
              <a:rPr lang="en-US" altLang="zh-CN" sz="2500" dirty="0">
                <a:latin typeface="Helvetica Neue"/>
                <a:cs typeface="Helvetica Neue"/>
              </a:rPr>
              <a:t>(2012-2013)</a:t>
            </a:r>
            <a:endParaRPr lang="en-US" sz="2500" dirty="0">
              <a:latin typeface="Helvetica Neue"/>
              <a:cs typeface="Helvetica Neue"/>
            </a:endParaRPr>
          </a:p>
        </p:txBody>
      </p:sp>
      <p:sp>
        <p:nvSpPr>
          <p:cNvPr id="9" name="TextBox 8">
            <a:extLst>
              <a:ext uri="{FF2B5EF4-FFF2-40B4-BE49-F238E27FC236}">
                <a16:creationId xmlns:a16="http://schemas.microsoft.com/office/drawing/2014/main" id="{5B349A56-CD2D-292D-C81D-86C52C27FF49}"/>
              </a:ext>
            </a:extLst>
          </p:cNvPr>
          <p:cNvSpPr txBox="1"/>
          <p:nvPr/>
        </p:nvSpPr>
        <p:spPr>
          <a:xfrm rot="16200000">
            <a:off x="299148" y="6854223"/>
            <a:ext cx="1899879" cy="861774"/>
          </a:xfrm>
          <a:prstGeom prst="rect">
            <a:avLst/>
          </a:prstGeom>
          <a:noFill/>
        </p:spPr>
        <p:txBody>
          <a:bodyPr wrap="none" rtlCol="0">
            <a:spAutoFit/>
          </a:bodyPr>
          <a:lstStyle/>
          <a:p>
            <a:r>
              <a:rPr lang="en-US" altLang="zh-CN" sz="2500" dirty="0">
                <a:latin typeface="Helvetica Neue"/>
                <a:cs typeface="Helvetica Neue"/>
              </a:rPr>
              <a:t>UIUC</a:t>
            </a:r>
          </a:p>
          <a:p>
            <a:r>
              <a:rPr lang="en-US" altLang="zh-CN" sz="2500" dirty="0">
                <a:latin typeface="Helvetica Neue"/>
                <a:cs typeface="Helvetica Neue"/>
              </a:rPr>
              <a:t>(2015-2017)</a:t>
            </a:r>
            <a:endParaRPr lang="en-US" sz="2500" dirty="0">
              <a:latin typeface="Helvetica Neue"/>
              <a:cs typeface="Helvetica Neue"/>
            </a:endParaRPr>
          </a:p>
        </p:txBody>
      </p:sp>
      <p:sp>
        <p:nvSpPr>
          <p:cNvPr id="10" name="Rounded Rectangle 9">
            <a:extLst>
              <a:ext uri="{FF2B5EF4-FFF2-40B4-BE49-F238E27FC236}">
                <a16:creationId xmlns:a16="http://schemas.microsoft.com/office/drawing/2014/main" id="{0C49C784-58BA-B5C7-3061-76C34CA8F9D7}"/>
              </a:ext>
            </a:extLst>
          </p:cNvPr>
          <p:cNvSpPr/>
          <p:nvPr/>
        </p:nvSpPr>
        <p:spPr>
          <a:xfrm>
            <a:off x="4033125" y="2300970"/>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text-attributed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low-degree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Social</a:t>
            </a:r>
            <a:r>
              <a:rPr lang="zh-CN" altLang="en-US"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recommendation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Social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context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recommendation.</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CIKM</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2012.</a:t>
            </a: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FEMA: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for</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dynamic behavioral pattern discovery.</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p>
        </p:txBody>
      </p:sp>
      <p:sp>
        <p:nvSpPr>
          <p:cNvPr id="11" name="Rounded Rectangle 10">
            <a:extLst>
              <a:ext uri="{FF2B5EF4-FFF2-40B4-BE49-F238E27FC236}">
                <a16:creationId xmlns:a16="http://schemas.microsoft.com/office/drawing/2014/main" id="{2DE18CCB-016D-C551-A181-F638A34DEFC7}"/>
              </a:ext>
            </a:extLst>
          </p:cNvPr>
          <p:cNvSpPr/>
          <p:nvPr/>
        </p:nvSpPr>
        <p:spPr>
          <a:xfrm>
            <a:off x="4033125" y="4447288"/>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detect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suspicious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Fake account</a:t>
            </a:r>
            <a:r>
              <a:rPr lang="zh-CN" altLang="en-US"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detection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Catchsync</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Catching synchronized behavior in large directed graphs.</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Best</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paper</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finalist</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p>
        </p:txBody>
      </p:sp>
      <p:sp>
        <p:nvSpPr>
          <p:cNvPr id="12" name="Rounded Rectangle 11">
            <a:extLst>
              <a:ext uri="{FF2B5EF4-FFF2-40B4-BE49-F238E27FC236}">
                <a16:creationId xmlns:a16="http://schemas.microsoft.com/office/drawing/2014/main" id="{C84F9D33-7FF2-C6E2-012E-CF31C73D0F02}"/>
              </a:ext>
            </a:extLst>
          </p:cNvPr>
          <p:cNvSpPr/>
          <p:nvPr/>
        </p:nvSpPr>
        <p:spPr>
          <a:xfrm>
            <a:off x="4033125" y="6593606"/>
            <a:ext cx="11082580" cy="1641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corpus,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build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minimal</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effort?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Information</a:t>
            </a:r>
            <a:r>
              <a:rPr lang="zh-CN" altLang="en-US"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extraction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MetaPAD</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Meta pattern discovery from massive text corpora.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2017.</a:t>
            </a:r>
          </a:p>
        </p:txBody>
      </p:sp>
    </p:spTree>
    <p:extLst>
      <p:ext uri="{BB962C8B-B14F-4D97-AF65-F5344CB8AC3E}">
        <p14:creationId xmlns:p14="http://schemas.microsoft.com/office/powerpoint/2010/main" val="1831339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Regression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Augmentation</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rgbClr val="FF0000"/>
                </a:solidFill>
              </a:rPr>
              <a:t>Polymer</a:t>
            </a:r>
            <a:r>
              <a:rPr lang="zh-CN" altLang="en-US" dirty="0">
                <a:solidFill>
                  <a:srgbClr val="FF0000"/>
                </a:solidFill>
              </a:rPr>
              <a:t> </a:t>
            </a:r>
            <a:r>
              <a:rPr lang="en-US" altLang="zh-CN" dirty="0">
                <a:solidFill>
                  <a:srgbClr val="FF0000"/>
                </a:solidFill>
              </a:rPr>
              <a:t>Informatics</a:t>
            </a:r>
            <a:endParaRPr lang="en-US" dirty="0">
              <a:solidFill>
                <a:srgbClr val="FF0000"/>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Exciting</a:t>
            </a:r>
            <a:r>
              <a:rPr lang="zh-CN" altLang="en-US" dirty="0"/>
              <a:t> </a:t>
            </a:r>
            <a:r>
              <a:rPr lang="en-US" altLang="zh-CN" dirty="0"/>
              <a:t>Results</a:t>
            </a:r>
            <a:r>
              <a:rPr lang="zh-CN" altLang="en-US" dirty="0"/>
              <a:t> </a:t>
            </a:r>
            <a:r>
              <a:rPr lang="en-US" altLang="zh-CN" dirty="0"/>
              <a:t>and</a:t>
            </a:r>
            <a:r>
              <a:rPr lang="zh-CN" altLang="en-US" dirty="0"/>
              <a:t> </a:t>
            </a:r>
            <a:r>
              <a:rPr lang="en-US" altLang="zh-CN" dirty="0"/>
              <a:t>Effort</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19</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AFCED74-8AE6-6C84-08F0-2F42039C74D7}"/>
              </a:ext>
            </a:extLst>
          </p:cNvPr>
          <p:cNvGrpSpPr/>
          <p:nvPr/>
        </p:nvGrpSpPr>
        <p:grpSpPr>
          <a:xfrm>
            <a:off x="11654971" y="2215609"/>
            <a:ext cx="3367316" cy="6400800"/>
            <a:chOff x="11654971" y="2215609"/>
            <a:chExt cx="3367316" cy="6400800"/>
          </a:xfrm>
        </p:grpSpPr>
        <p:sp>
          <p:nvSpPr>
            <p:cNvPr id="3" name="Oval 2">
              <a:extLst>
                <a:ext uri="{FF2B5EF4-FFF2-40B4-BE49-F238E27FC236}">
                  <a16:creationId xmlns:a16="http://schemas.microsoft.com/office/drawing/2014/main" id="{12DEDCC6-BDE2-F812-A3A8-8D8F3B3818C5}"/>
                </a:ext>
              </a:extLst>
            </p:cNvPr>
            <p:cNvSpPr/>
            <p:nvPr/>
          </p:nvSpPr>
          <p:spPr>
            <a:xfrm>
              <a:off x="11654971" y="2215609"/>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CBET-2332270</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Co-PI:</a:t>
              </a: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427214"/>
              <a:ext cx="3091544" cy="203132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CBET: Developing and Understanding </a:t>
              </a:r>
              <a:r>
                <a:rPr lang="en-US" altLang="zh-CN" sz="1800" dirty="0">
                  <a:solidFill>
                    <a:srgbClr val="FF0000"/>
                  </a:solidFill>
                  <a:latin typeface="Times New Roman" panose="02020603050405020304" pitchFamily="18" charset="0"/>
                  <a:cs typeface="Times New Roman" panose="02020603050405020304" pitchFamily="18" charset="0"/>
                </a:rPr>
                <a:t>Thermally Conductive </a:t>
              </a:r>
              <a:r>
                <a:rPr lang="en-US" altLang="zh-CN" sz="1800" dirty="0">
                  <a:solidFill>
                    <a:schemeClr val="tx1"/>
                  </a:solidFill>
                  <a:latin typeface="Times New Roman" panose="02020603050405020304" pitchFamily="18" charset="0"/>
                  <a:cs typeface="Times New Roman" panose="02020603050405020304" pitchFamily="18" charset="0"/>
                </a:rPr>
                <a:t>Polymers by Combining Molecular Simulation, Machine Learning and Experiment</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(2024-2026,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$405,726)</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628" y="6670144"/>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 name="Picture 14">
              <a:extLst>
                <a:ext uri="{FF2B5EF4-FFF2-40B4-BE49-F238E27FC236}">
                  <a16:creationId xmlns:a16="http://schemas.microsoft.com/office/drawing/2014/main" id="{9F1700EA-34A6-80BF-F3BE-DD66AF57F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73" y="7835227"/>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ngfei Luo">
              <a:extLst>
                <a:ext uri="{FF2B5EF4-FFF2-40B4-BE49-F238E27FC236}">
                  <a16:creationId xmlns:a16="http://schemas.microsoft.com/office/drawing/2014/main" id="{18500EA9-7EBE-00E3-1BC3-7434788652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8628" y="5754537"/>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9800202" y="4596614"/>
            <a:ext cx="1828800" cy="1828800"/>
          </a:xfrm>
          <a:prstGeom prst="rect">
            <a:avLst/>
          </a:prstGeom>
        </p:spPr>
      </p:pic>
      <p:grpSp>
        <p:nvGrpSpPr>
          <p:cNvPr id="2" name="Group 1">
            <a:extLst>
              <a:ext uri="{FF2B5EF4-FFF2-40B4-BE49-F238E27FC236}">
                <a16:creationId xmlns:a16="http://schemas.microsoft.com/office/drawing/2014/main" id="{195F2D97-4A6A-6D51-2B03-A80FF2B43C41}"/>
              </a:ext>
            </a:extLst>
          </p:cNvPr>
          <p:cNvGrpSpPr/>
          <p:nvPr/>
        </p:nvGrpSpPr>
        <p:grpSpPr>
          <a:xfrm>
            <a:off x="4874034" y="2381641"/>
            <a:ext cx="5991189" cy="2214973"/>
            <a:chOff x="4874035" y="2352098"/>
            <a:chExt cx="5991189" cy="2214973"/>
          </a:xfrm>
        </p:grpSpPr>
        <p:sp>
          <p:nvSpPr>
            <p:cNvPr id="18" name="Rounded Rectangle 17">
              <a:extLst>
                <a:ext uri="{FF2B5EF4-FFF2-40B4-BE49-F238E27FC236}">
                  <a16:creationId xmlns:a16="http://schemas.microsoft.com/office/drawing/2014/main" id="{74F3B651-DAB5-87AB-B807-7A35571EC348}"/>
                </a:ext>
              </a:extLst>
            </p:cNvPr>
            <p:cNvSpPr/>
            <p:nvPr/>
          </p:nvSpPr>
          <p:spPr>
            <a:xfrm>
              <a:off x="4874035" y="2352098"/>
              <a:ext cx="5991189" cy="221497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novel</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polymers</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gas</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separation.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Patents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review.</a:t>
              </a: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1" name="Straight Arrow Connector 20">
              <a:extLst>
                <a:ext uri="{FF2B5EF4-FFF2-40B4-BE49-F238E27FC236}">
                  <a16:creationId xmlns:a16="http://schemas.microsoft.com/office/drawing/2014/main" id="{1740A3F1-931A-A8A6-ACC2-3BAABF47B18E}"/>
                </a:ext>
              </a:extLst>
            </p:cNvPr>
            <p:cNvCxnSpPr>
              <a:cxnSpLocks/>
            </p:cNvCxnSpPr>
            <p:nvPr/>
          </p:nvCxnSpPr>
          <p:spPr>
            <a:xfrm flipV="1">
              <a:off x="7746110" y="3302030"/>
              <a:ext cx="0" cy="1095583"/>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25BAD75-696B-E79C-67EA-046A3F220A2B}"/>
                </a:ext>
              </a:extLst>
            </p:cNvPr>
            <p:cNvCxnSpPr>
              <a:cxnSpLocks/>
            </p:cNvCxnSpPr>
            <p:nvPr/>
          </p:nvCxnSpPr>
          <p:spPr>
            <a:xfrm flipV="1">
              <a:off x="7746110" y="4388423"/>
              <a:ext cx="2712251" cy="666"/>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2D7704F-E437-F511-E8E0-6C8CCB1C01A9}"/>
                </a:ext>
              </a:extLst>
            </p:cNvPr>
            <p:cNvCxnSpPr>
              <a:cxnSpLocks/>
            </p:cNvCxnSpPr>
            <p:nvPr/>
          </p:nvCxnSpPr>
          <p:spPr>
            <a:xfrm>
              <a:off x="8143119" y="3617267"/>
              <a:ext cx="1715247" cy="613759"/>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5-Point Star 33">
              <a:extLst>
                <a:ext uri="{FF2B5EF4-FFF2-40B4-BE49-F238E27FC236}">
                  <a16:creationId xmlns:a16="http://schemas.microsoft.com/office/drawing/2014/main" id="{A487BDC2-9E9B-BD91-FC89-2D9D59E9B6F4}"/>
                </a:ext>
              </a:extLst>
            </p:cNvPr>
            <p:cNvSpPr>
              <a:spLocks noChangeAspect="1"/>
            </p:cNvSpPr>
            <p:nvPr/>
          </p:nvSpPr>
          <p:spPr>
            <a:xfrm>
              <a:off x="8726422" y="3545870"/>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7" name="5-Point Star 36">
              <a:extLst>
                <a:ext uri="{FF2B5EF4-FFF2-40B4-BE49-F238E27FC236}">
                  <a16:creationId xmlns:a16="http://schemas.microsoft.com/office/drawing/2014/main" id="{DCBAB65B-B930-DA14-1AFB-A259766F698E}"/>
                </a:ext>
              </a:extLst>
            </p:cNvPr>
            <p:cNvSpPr>
              <a:spLocks noChangeAspect="1"/>
            </p:cNvSpPr>
            <p:nvPr/>
          </p:nvSpPr>
          <p:spPr>
            <a:xfrm>
              <a:off x="9390016" y="3786986"/>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NeurIPS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2024</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competition</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b="1" dirty="0">
                <a:solidFill>
                  <a:schemeClr val="tx1"/>
                </a:solidFill>
                <a:latin typeface="Helvetica Neue" panose="02000503000000020004" pitchFamily="2" charset="0"/>
                <a:cs typeface="Helvetica Neue" panose="02000503000000020004" pitchFamily="2" charset="0"/>
              </a:rPr>
              <a:t>Open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Challenge.</a:t>
            </a:r>
          </a:p>
          <a:p>
            <a:r>
              <a:rPr lang="en-US" altLang="zh-CN" sz="2400" dirty="0">
                <a:solidFill>
                  <a:schemeClr val="tx1"/>
                </a:solidFill>
                <a:latin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review.</a:t>
            </a: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ounded Rectangle 38">
            <a:extLst>
              <a:ext uri="{FF2B5EF4-FFF2-40B4-BE49-F238E27FC236}">
                <a16:creationId xmlns:a16="http://schemas.microsoft.com/office/drawing/2014/main" id="{C5F941FA-D15F-C498-62DC-8B0F9153DC1C}"/>
              </a:ext>
            </a:extLst>
          </p:cNvPr>
          <p:cNvSpPr/>
          <p:nvPr/>
        </p:nvSpPr>
        <p:spPr>
          <a:xfrm>
            <a:off x="4874034" y="6486057"/>
            <a:ext cx="5991189" cy="221497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data-centric cyber platform for polymer-by-design.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inverse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p:txBody>
      </p:sp>
    </p:spTree>
    <p:extLst>
      <p:ext uri="{BB962C8B-B14F-4D97-AF65-F5344CB8AC3E}">
        <p14:creationId xmlns:p14="http://schemas.microsoft.com/office/powerpoint/2010/main" val="325241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a:xfrm>
            <a:off x="818203" y="1463122"/>
            <a:ext cx="14631458" cy="512064"/>
          </a:xfrm>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a:xfrm>
            <a:off x="818201" y="770237"/>
            <a:ext cx="13247996" cy="618302"/>
          </a:xfrm>
        </p:spPr>
        <p:txBody>
          <a:bodyPr/>
          <a:lstStyle/>
          <a:p>
            <a:pPr algn="l"/>
            <a:r>
              <a:rPr lang="en-US" altLang="zh-CN" sz="4400" dirty="0"/>
              <a:t>Task</a:t>
            </a:r>
            <a:r>
              <a:rPr lang="zh-CN" altLang="en-US" sz="4400" dirty="0"/>
              <a:t> </a:t>
            </a:r>
            <a:r>
              <a:rPr lang="en-US" altLang="zh-CN" sz="4400" dirty="0"/>
              <a:t>data</a:t>
            </a:r>
            <a:r>
              <a:rPr lang="zh-CN" altLang="en-US" sz="4400" dirty="0"/>
              <a:t> </a:t>
            </a:r>
            <a:r>
              <a:rPr lang="en-US" altLang="zh-CN" sz="4400" dirty="0"/>
              <a:t>guide</a:t>
            </a:r>
            <a:r>
              <a:rPr lang="zh-CN" altLang="en-US" sz="4400" dirty="0"/>
              <a:t> </a:t>
            </a:r>
            <a:r>
              <a:rPr lang="en-US" altLang="zh-CN" sz="4400" dirty="0"/>
              <a:t>Graph</a:t>
            </a:r>
            <a:r>
              <a:rPr lang="zh-CN" altLang="en-US" sz="4400" dirty="0"/>
              <a:t> </a:t>
            </a:r>
            <a:r>
              <a:rPr lang="en-US" altLang="zh-CN" sz="4400" dirty="0"/>
              <a:t>Diffusion</a:t>
            </a:r>
            <a:r>
              <a:rPr lang="zh-CN" altLang="en-US" sz="4400" dirty="0"/>
              <a:t> </a:t>
            </a:r>
            <a:r>
              <a:rPr lang="en-US" altLang="zh-CN" sz="4400" dirty="0"/>
              <a:t>Transformer</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20</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7" name="Content Placeholder 11">
            <a:extLst>
              <a:ext uri="{FF2B5EF4-FFF2-40B4-BE49-F238E27FC236}">
                <a16:creationId xmlns:a16="http://schemas.microsoft.com/office/drawing/2014/main" id="{71077672-7864-2676-25C9-17ED358282A4}"/>
              </a:ext>
            </a:extLst>
          </p:cNvPr>
          <p:cNvPicPr>
            <a:picLocks noGrp="1" noChangeAspect="1"/>
          </p:cNvPicPr>
          <p:nvPr>
            <p:ph idx="1"/>
          </p:nvPr>
        </p:nvPicPr>
        <p:blipFill>
          <a:blip r:embed="rId3"/>
          <a:srcRect/>
          <a:stretch/>
        </p:blipFill>
        <p:spPr>
          <a:xfrm>
            <a:off x="1727200" y="2476489"/>
            <a:ext cx="12801600" cy="5899670"/>
          </a:xfrm>
        </p:spPr>
      </p:pic>
      <p:sp>
        <p:nvSpPr>
          <p:cNvPr id="9" name="TextBox 8">
            <a:extLst>
              <a:ext uri="{FF2B5EF4-FFF2-40B4-BE49-F238E27FC236}">
                <a16:creationId xmlns:a16="http://schemas.microsoft.com/office/drawing/2014/main" id="{259E5BC6-2AC4-F2AE-6204-B76718CAE642}"/>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Data-centric learning from unlabeled graphs with diffusion model</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rgbClr val="FF0000"/>
                </a:solidFill>
                <a:latin typeface="Times New Roman" panose="02020603050405020304" pitchFamily="18" charset="0"/>
                <a:cs typeface="Times New Roman" panose="02020603050405020304" pitchFamily="18" charset="0"/>
              </a:rPr>
              <a:t>NeurIPS</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8">
                <a:extLst>
                  <a:ext uri="{FF2B5EF4-FFF2-40B4-BE49-F238E27FC236}">
                    <a16:creationId xmlns:a16="http://schemas.microsoft.com/office/drawing/2014/main" id="{E7F85076-B811-DD60-217B-C27E48DD03B9}"/>
                  </a:ext>
                </a:extLst>
              </p:cNvPr>
              <p:cNvSpPr txBox="1">
                <a:spLocks/>
              </p:cNvSpPr>
              <p:nvPr/>
            </p:nvSpPr>
            <p:spPr bwMode="auto">
              <a:xfrm>
                <a:off x="818201" y="5606203"/>
                <a:ext cx="9551484" cy="2947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Minimal</a:t>
                </a:r>
                <a:r>
                  <a:rPr lang="zh-CN" altLang="en-US" sz="3000" dirty="0">
                    <a:solidFill>
                      <a:schemeClr val="bg2">
                        <a:lumMod val="10000"/>
                      </a:schemeClr>
                    </a:solidFill>
                  </a:rPr>
                  <a:t> </a:t>
                </a:r>
                <a:r>
                  <a:rPr lang="en-US" altLang="zh-CN" sz="3000" dirty="0">
                    <a:solidFill>
                      <a:schemeClr val="bg2">
                        <a:lumMod val="10000"/>
                      </a:schemeClr>
                    </a:solidFill>
                  </a:rPr>
                  <a:t>sufficiency</a:t>
                </a:r>
                <a:r>
                  <a:rPr lang="zh-CN" altLang="en-US" sz="3000" dirty="0">
                    <a:solidFill>
                      <a:schemeClr val="bg2">
                        <a:lumMod val="10000"/>
                      </a:schemeClr>
                    </a:solidFill>
                  </a:rPr>
                  <a:t> </a:t>
                </a:r>
                <a:r>
                  <a:rPr lang="en-US" altLang="zh-CN" sz="3000" dirty="0">
                    <a:solidFill>
                      <a:schemeClr val="bg2">
                        <a:lumMod val="10000"/>
                      </a:schemeClr>
                    </a:solidFill>
                  </a:rPr>
                  <a:t>for</a:t>
                </a:r>
                <a:r>
                  <a:rPr lang="zh-CN" altLang="en-US" sz="3000" dirty="0">
                    <a:solidFill>
                      <a:schemeClr val="bg2">
                        <a:lumMod val="10000"/>
                      </a:schemeClr>
                    </a:solidFill>
                  </a:rPr>
                  <a:t> </a:t>
                </a:r>
                <a:r>
                  <a:rPr lang="en-US" altLang="zh-CN" sz="3000" dirty="0">
                    <a:solidFill>
                      <a:schemeClr val="bg2">
                        <a:lumMod val="10000"/>
                      </a:schemeClr>
                    </a:solidFill>
                  </a:rPr>
                  <a:t>graph</a:t>
                </a:r>
                <a:r>
                  <a:rPr lang="zh-CN" altLang="en-US" sz="3000" dirty="0">
                    <a:solidFill>
                      <a:schemeClr val="bg2">
                        <a:lumMod val="10000"/>
                      </a:schemeClr>
                    </a:solidFill>
                  </a:rPr>
                  <a:t> </a:t>
                </a:r>
                <a:r>
                  <a:rPr lang="en-US" altLang="zh-CN" sz="3000" dirty="0">
                    <a:solidFill>
                      <a:schemeClr val="bg2">
                        <a:lumMod val="10000"/>
                      </a:schemeClr>
                    </a:solidFill>
                  </a:rPr>
                  <a:t>generation</a:t>
                </a:r>
                <a:r>
                  <a:rPr lang="zh-CN" altLang="en-US" sz="3000" dirty="0">
                    <a:solidFill>
                      <a:schemeClr val="bg2">
                        <a:lumMod val="10000"/>
                      </a:schemeClr>
                    </a:solidFill>
                  </a:rPr>
                  <a:t> </a:t>
                </a:r>
                <a:r>
                  <a:rPr lang="en-US" altLang="zh-CN" sz="3000" dirty="0">
                    <a:solidFill>
                      <a:schemeClr val="bg2">
                        <a:lumMod val="10000"/>
                      </a:schemeClr>
                    </a:solidFill>
                  </a:rPr>
                  <a:t>[1]:</a:t>
                </a:r>
              </a:p>
              <a:p>
                <a:pPr marL="757189" lvl="1" indent="-457200">
                  <a:buFont typeface="Arial" panose="020B0604020202020204" pitchFamily="34" charset="0"/>
                  <a:buChar char="•"/>
                </a:pPr>
                <a14:m>
                  <m:oMath xmlns:m="http://schemas.openxmlformats.org/officeDocument/2006/math">
                    <m:sSub>
                      <m:sSubPr>
                        <m:ctrlPr>
                          <a:rPr lang="en-US" altLang="zh-CN" sz="3000" i="1" dirty="0" smtClean="0">
                            <a:solidFill>
                              <a:schemeClr val="bg2">
                                <a:lumMod val="10000"/>
                              </a:schemeClr>
                            </a:solidFill>
                            <a:latin typeface="Cambria Math" panose="02040503050406030204" pitchFamily="18" charset="0"/>
                          </a:rPr>
                        </m:ctrlPr>
                      </m:sSubPr>
                      <m:e>
                        <m:r>
                          <a:rPr lang="en-US" altLang="zh-CN" sz="3000" b="0" i="1" dirty="0" smtClean="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1</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maximize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dirty="0" smtClean="0">
                        <a:solidFill>
                          <a:schemeClr val="bg2">
                            <a:lumMod val="10000"/>
                          </a:schemeClr>
                        </a:solidFill>
                        <a:latin typeface="Cambria Math" panose="02040503050406030204" pitchFamily="18" charset="0"/>
                      </a:rPr>
                      <m:t>𝐺</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sSup>
                      <m:sSupPr>
                        <m:ctrlPr>
                          <a:rPr lang="en-US" altLang="zh-CN" sz="3000" i="1" dirty="0" smtClean="0">
                            <a:solidFill>
                              <a:schemeClr val="bg2">
                                <a:lumMod val="10000"/>
                              </a:schemeClr>
                            </a:solidFill>
                            <a:latin typeface="Cambria Math" panose="02040503050406030204" pitchFamily="18" charset="0"/>
                          </a:rPr>
                        </m:ctrlPr>
                      </m:sSupPr>
                      <m:e>
                        <m:r>
                          <a:rPr lang="en-US" altLang="zh-CN" sz="3000" b="0" i="1" dirty="0" smtClean="0">
                            <a:solidFill>
                              <a:schemeClr val="bg2">
                                <a:lumMod val="10000"/>
                              </a:schemeClr>
                            </a:solidFill>
                            <a:latin typeface="Cambria Math" panose="02040503050406030204" pitchFamily="18" charset="0"/>
                          </a:rPr>
                          <m:t>𝐺</m:t>
                        </m:r>
                      </m:e>
                      <m:sup>
                        <m:r>
                          <a:rPr lang="en-US" altLang="zh-CN" sz="3000" b="0" i="1" dirty="0" smtClean="0">
                            <a:solidFill>
                              <a:schemeClr val="bg2">
                                <a:lumMod val="10000"/>
                              </a:schemeClr>
                            </a:solidFill>
                            <a:latin typeface="Cambria Math" panose="02040503050406030204" pitchFamily="18" charset="0"/>
                          </a:rPr>
                          <m:t>(</m:t>
                        </m:r>
                        <m:r>
                          <a:rPr lang="en-US" altLang="zh-CN" sz="3000" b="0" i="1" dirty="0" smtClean="0">
                            <a:solidFill>
                              <a:schemeClr val="bg2">
                                <a:lumMod val="10000"/>
                              </a:schemeClr>
                            </a:solidFill>
                            <a:latin typeface="Cambria Math" panose="02040503050406030204" pitchFamily="18" charset="0"/>
                          </a:rPr>
                          <m:t>𝐷</m:t>
                        </m:r>
                        <m:r>
                          <a:rPr lang="en-US" altLang="zh-CN" sz="3000" b="0" i="1" dirty="0" smtClean="0">
                            <a:solidFill>
                              <a:schemeClr val="bg2">
                                <a:lumMod val="10000"/>
                              </a:schemeClr>
                            </a:solidFill>
                            <a:latin typeface="Cambria Math" panose="02040503050406030204" pitchFamily="18" charset="0"/>
                          </a:rPr>
                          <m:t>)</m:t>
                        </m:r>
                      </m:sup>
                    </m:sSup>
                  </m:oMath>
                </a14:m>
                <a:endParaRPr lang="en-US" altLang="zh-CN" sz="3000" dirty="0">
                  <a:solidFill>
                    <a:schemeClr val="bg2">
                      <a:lumMod val="10000"/>
                    </a:schemeClr>
                  </a:solidFill>
                </a:endParaRPr>
              </a:p>
              <a:p>
                <a:pPr marL="757189" lvl="1" indent="-457200">
                  <a:buFont typeface="Arial" panose="020B0604020202020204" pitchFamily="34" charset="0"/>
                  <a:buChar char="•"/>
                </a:pPr>
                <a14:m>
                  <m:oMath xmlns:m="http://schemas.openxmlformats.org/officeDocument/2006/math">
                    <m:sSub>
                      <m:sSubPr>
                        <m:ctrlPr>
                          <a:rPr lang="en-US" altLang="zh-CN" sz="3000" i="1" dirty="0">
                            <a:solidFill>
                              <a:schemeClr val="bg2">
                                <a:lumMod val="10000"/>
                              </a:schemeClr>
                            </a:solidFill>
                            <a:latin typeface="Cambria Math" panose="02040503050406030204" pitchFamily="18" charset="0"/>
                          </a:rPr>
                        </m:ctrlPr>
                      </m:sSubPr>
                      <m:e>
                        <m:r>
                          <a:rPr lang="en-US" altLang="zh-CN" sz="3000" i="1" dirty="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2</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minimize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smtClean="0">
                        <a:solidFill>
                          <a:schemeClr val="bg2">
                            <a:lumMod val="10000"/>
                          </a:schemeClr>
                        </a:solidFill>
                        <a:latin typeface="Cambria Math" panose="02040503050406030204" pitchFamily="18" charset="0"/>
                      </a:rPr>
                      <m:t>𝑦</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acc>
                      <m:accPr>
                        <m:chr m:val="̂"/>
                        <m:ctrlPr>
                          <a:rPr lang="en-US" altLang="zh-CN" sz="3000" i="1" dirty="0" smtClean="0">
                            <a:solidFill>
                              <a:schemeClr val="bg2">
                                <a:lumMod val="10000"/>
                              </a:schemeClr>
                            </a:solidFill>
                            <a:latin typeface="Cambria Math" panose="02040503050406030204" pitchFamily="18" charset="0"/>
                          </a:rPr>
                        </m:ctrlPr>
                      </m:accPr>
                      <m:e>
                        <m:r>
                          <a:rPr lang="en-US" altLang="zh-CN" sz="3000" b="0" i="1" dirty="0" smtClean="0">
                            <a:solidFill>
                              <a:schemeClr val="bg2">
                                <a:lumMod val="10000"/>
                              </a:schemeClr>
                            </a:solidFill>
                            <a:latin typeface="Cambria Math" panose="02040503050406030204" pitchFamily="18" charset="0"/>
                          </a:rPr>
                          <m:t>𝑦</m:t>
                        </m:r>
                      </m:e>
                    </m:acc>
                  </m:oMath>
                </a14:m>
                <a:endParaRPr lang="en-US" altLang="zh-CN" sz="3000" dirty="0">
                  <a:solidFill>
                    <a:schemeClr val="bg2">
                      <a:lumMod val="10000"/>
                    </a:schemeClr>
                  </a:solidFill>
                </a:endParaRPr>
              </a:p>
              <a:p>
                <a:pPr marL="457200" indent="-457200">
                  <a:buFont typeface="Arial" panose="020B0604020202020204" pitchFamily="34" charset="0"/>
                  <a:buChar char="•"/>
                </a:pPr>
                <a:r>
                  <a:rPr lang="en-US" altLang="zh-CN" sz="3000" dirty="0">
                    <a:solidFill>
                      <a:srgbClr val="FF0000"/>
                    </a:solidFill>
                  </a:rPr>
                  <a:t>New</a:t>
                </a:r>
                <a:r>
                  <a:rPr lang="zh-CN" altLang="en-US" sz="3000" dirty="0">
                    <a:solidFill>
                      <a:srgbClr val="FF0000"/>
                    </a:solidFill>
                  </a:rPr>
                  <a:t> </a:t>
                </a:r>
                <a:r>
                  <a:rPr lang="en-US" altLang="zh-CN" sz="3000" dirty="0">
                    <a:solidFill>
                      <a:srgbClr val="FF0000"/>
                    </a:solidFill>
                  </a:rPr>
                  <a:t>opportunity</a:t>
                </a:r>
                <a:r>
                  <a:rPr lang="zh-CN" altLang="en-US" sz="3000" dirty="0">
                    <a:solidFill>
                      <a:srgbClr val="FF0000"/>
                    </a:solidFill>
                  </a:rPr>
                  <a:t> </a:t>
                </a:r>
                <a:r>
                  <a:rPr lang="en-US" altLang="zh-CN" sz="3000" dirty="0">
                    <a:solidFill>
                      <a:srgbClr val="FF0000"/>
                    </a:solidFill>
                  </a:rPr>
                  <a:t>to</a:t>
                </a:r>
                <a:r>
                  <a:rPr lang="zh-CN" altLang="en-US" sz="3000" dirty="0">
                    <a:solidFill>
                      <a:srgbClr val="FF0000"/>
                    </a:solidFill>
                  </a:rPr>
                  <a:t> </a:t>
                </a:r>
                <a:r>
                  <a:rPr lang="en-US" altLang="zh-CN" sz="3000" dirty="0">
                    <a:solidFill>
                      <a:srgbClr val="FF0000"/>
                    </a:solidFill>
                  </a:rPr>
                  <a:t>learn</a:t>
                </a:r>
                <a:r>
                  <a:rPr lang="zh-CN" altLang="en-US" sz="3000" dirty="0">
                    <a:solidFill>
                      <a:srgbClr val="FF0000"/>
                    </a:solidFill>
                  </a:rPr>
                  <a:t> </a:t>
                </a:r>
                <a:r>
                  <a:rPr lang="en-US" altLang="zh-CN" sz="3000" dirty="0">
                    <a:solidFill>
                      <a:srgbClr val="FF0000"/>
                    </a:solidFill>
                  </a:rPr>
                  <a:t>from</a:t>
                </a:r>
                <a:r>
                  <a:rPr lang="zh-CN" altLang="en-US" sz="3000" dirty="0">
                    <a:solidFill>
                      <a:srgbClr val="FF0000"/>
                    </a:solidFill>
                  </a:rPr>
                  <a:t> </a:t>
                </a:r>
                <a:r>
                  <a:rPr lang="en-US" altLang="zh-CN" sz="3000" dirty="0">
                    <a:solidFill>
                      <a:srgbClr val="FF0000"/>
                    </a:solidFill>
                  </a:rPr>
                  <a:t>unlabeled</a:t>
                </a:r>
                <a:r>
                  <a:rPr lang="zh-CN" altLang="en-US" sz="3000" dirty="0">
                    <a:solidFill>
                      <a:srgbClr val="FF0000"/>
                    </a:solidFill>
                  </a:rPr>
                  <a:t> </a:t>
                </a:r>
                <a:r>
                  <a:rPr lang="en-US" altLang="zh-CN" sz="3000" dirty="0">
                    <a:solidFill>
                      <a:srgbClr val="FF0000"/>
                    </a:solidFill>
                  </a:rPr>
                  <a:t>graphs</a:t>
                </a:r>
              </a:p>
            </p:txBody>
          </p:sp>
        </mc:Choice>
        <mc:Fallback xmlns="">
          <p:sp>
            <p:nvSpPr>
              <p:cNvPr id="10" name="Content Placeholder 8">
                <a:extLst>
                  <a:ext uri="{FF2B5EF4-FFF2-40B4-BE49-F238E27FC236}">
                    <a16:creationId xmlns:a16="http://schemas.microsoft.com/office/drawing/2014/main" id="{E7F85076-B811-DD60-217B-C27E48DD03B9}"/>
                  </a:ext>
                </a:extLst>
              </p:cNvPr>
              <p:cNvSpPr txBox="1">
                <a:spLocks noRot="1" noChangeAspect="1" noMove="1" noResize="1" noEditPoints="1" noAdjustHandles="1" noChangeArrowheads="1" noChangeShapeType="1" noTextEdit="1"/>
              </p:cNvSpPr>
              <p:nvPr/>
            </p:nvSpPr>
            <p:spPr bwMode="auto">
              <a:xfrm>
                <a:off x="818201" y="5606203"/>
                <a:ext cx="9551484" cy="2947439"/>
              </a:xfrm>
              <a:prstGeom prst="rect">
                <a:avLst/>
              </a:prstGeom>
              <a:blipFill>
                <a:blip r:embed="rId4"/>
                <a:stretch>
                  <a:fillRect l="-797"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01788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B510F2-5853-2DAF-8822-4FCF61D8CAB9}"/>
              </a:ext>
            </a:extLst>
          </p:cNvPr>
          <p:cNvPicPr>
            <a:picLocks noChangeAspect="1"/>
          </p:cNvPicPr>
          <p:nvPr/>
        </p:nvPicPr>
        <p:blipFill>
          <a:blip r:embed="rId2"/>
          <a:stretch>
            <a:fillRect/>
          </a:stretch>
        </p:blipFill>
        <p:spPr>
          <a:xfrm>
            <a:off x="9613516" y="1484089"/>
            <a:ext cx="5138481" cy="7315200"/>
          </a:xfrm>
          <a:prstGeom prst="rect">
            <a:avLst/>
          </a:prstGeom>
          <a:ln>
            <a:noFill/>
          </a:ln>
        </p:spPr>
      </p:pic>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21</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5" name="Picture 14">
            <a:extLst>
              <a:ext uri="{FF2B5EF4-FFF2-40B4-BE49-F238E27FC236}">
                <a16:creationId xmlns:a16="http://schemas.microsoft.com/office/drawing/2014/main" id="{80E45F52-F5A5-2DF3-2653-A0B57CA62BDB}"/>
              </a:ext>
            </a:extLst>
          </p:cNvPr>
          <p:cNvPicPr>
            <a:picLocks noChangeAspect="1"/>
          </p:cNvPicPr>
          <p:nvPr/>
        </p:nvPicPr>
        <p:blipFill>
          <a:blip r:embed="rId4"/>
          <a:stretch>
            <a:fillRect/>
          </a:stretch>
        </p:blipFill>
        <p:spPr>
          <a:xfrm>
            <a:off x="955554" y="3085129"/>
            <a:ext cx="3853862" cy="5486400"/>
          </a:xfrm>
          <a:prstGeom prst="rect">
            <a:avLst/>
          </a:prstGeom>
        </p:spPr>
      </p:pic>
      <p:sp>
        <p:nvSpPr>
          <p:cNvPr id="17" name="TextBox 16">
            <a:extLst>
              <a:ext uri="{FF2B5EF4-FFF2-40B4-BE49-F238E27FC236}">
                <a16:creationId xmlns:a16="http://schemas.microsoft.com/office/drawing/2014/main" id="{E9E1B3DF-9EBD-FAA7-478F-7730AC68267C}"/>
              </a:ext>
            </a:extLst>
          </p:cNvPr>
          <p:cNvSpPr txBox="1"/>
          <p:nvPr/>
        </p:nvSpPr>
        <p:spPr>
          <a:xfrm>
            <a:off x="818201" y="2500270"/>
            <a:ext cx="4019049" cy="477054"/>
          </a:xfrm>
          <a:prstGeom prst="rect">
            <a:avLst/>
          </a:prstGeom>
          <a:noFill/>
        </p:spPr>
        <p:txBody>
          <a:bodyPr wrap="none" rtlCol="0">
            <a:spAutoFit/>
          </a:bodyPr>
          <a:lstStyle/>
          <a:p>
            <a:r>
              <a:rPr lang="en-US" sz="2500" dirty="0">
                <a:latin typeface="Helvetica Neue"/>
                <a:cs typeface="Helvetica Neue"/>
              </a:rPr>
              <a:t>Parameter</a:t>
            </a:r>
            <a:r>
              <a:rPr lang="en-US" altLang="zh-CN" sz="2500" dirty="0">
                <a:latin typeface="Helvetica Neue"/>
                <a:cs typeface="Helvetica Neue"/>
              </a:rPr>
              <a:t>-centric</a:t>
            </a:r>
            <a:r>
              <a:rPr lang="zh-CN" altLang="en-US" sz="2500" dirty="0">
                <a:latin typeface="Helvetica Neue"/>
                <a:cs typeface="Helvetica Neue"/>
              </a:rPr>
              <a:t> </a:t>
            </a:r>
            <a:r>
              <a:rPr lang="en-US" altLang="zh-CN" sz="2500" dirty="0">
                <a:latin typeface="Helvetica Neue"/>
                <a:cs typeface="Helvetica Neue"/>
              </a:rPr>
              <a:t>transfer:</a:t>
            </a:r>
            <a:endParaRPr lang="en-US" sz="2500" dirty="0">
              <a:latin typeface="Helvetica Neue"/>
              <a:cs typeface="Helvetica Neue"/>
            </a:endParaRPr>
          </a:p>
        </p:txBody>
      </p:sp>
      <p:pic>
        <p:nvPicPr>
          <p:cNvPr id="18" name="Graphic 17" descr="Arrow: Straight outline">
            <a:extLst>
              <a:ext uri="{FF2B5EF4-FFF2-40B4-BE49-F238E27FC236}">
                <a16:creationId xmlns:a16="http://schemas.microsoft.com/office/drawing/2014/main" id="{7903F17D-24C2-61FD-3F69-74F74261A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784716" y="4378224"/>
            <a:ext cx="1828800" cy="1828800"/>
          </a:xfrm>
          <a:prstGeom prst="rect">
            <a:avLst/>
          </a:prstGeom>
        </p:spPr>
      </p:pic>
      <p:sp>
        <p:nvSpPr>
          <p:cNvPr id="19" name="Rounded Rectangle 18">
            <a:extLst>
              <a:ext uri="{FF2B5EF4-FFF2-40B4-BE49-F238E27FC236}">
                <a16:creationId xmlns:a16="http://schemas.microsoft.com/office/drawing/2014/main" id="{606D2B9B-17AA-AAB8-504B-832009447E0B}"/>
              </a:ext>
            </a:extLst>
          </p:cNvPr>
          <p:cNvSpPr/>
          <p:nvPr/>
        </p:nvSpPr>
        <p:spPr>
          <a:xfrm>
            <a:off x="5047411" y="1938619"/>
            <a:ext cx="4019049" cy="288975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Patterns learned from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self-supervised</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tasks (e.g.,</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might not be aligned</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or even conflicting with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downstream</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predictions.</a:t>
            </a:r>
          </a:p>
        </p:txBody>
      </p:sp>
      <p:sp>
        <p:nvSpPr>
          <p:cNvPr id="20" name="Rounded Rectangle 19">
            <a:extLst>
              <a:ext uri="{FF2B5EF4-FFF2-40B4-BE49-F238E27FC236}">
                <a16:creationId xmlns:a16="http://schemas.microsoft.com/office/drawing/2014/main" id="{CE0F8C3F-DFCC-44A2-6C6F-411C48AD70F8}"/>
              </a:ext>
            </a:extLst>
          </p:cNvPr>
          <p:cNvSpPr/>
          <p:nvPr/>
        </p:nvSpPr>
        <p:spPr>
          <a:xfrm>
            <a:off x="5047410" y="5756871"/>
            <a:ext cx="3853863" cy="253341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initialization could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hardly</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interpret</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how unlabeled graphs were able to improve</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 models.</a:t>
            </a:r>
          </a:p>
        </p:txBody>
      </p:sp>
    </p:spTree>
    <p:extLst>
      <p:ext uri="{BB962C8B-B14F-4D97-AF65-F5344CB8AC3E}">
        <p14:creationId xmlns:p14="http://schemas.microsoft.com/office/powerpoint/2010/main" val="8330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2" name="Content Placeholder 11">
            <a:extLst>
              <a:ext uri="{FF2B5EF4-FFF2-40B4-BE49-F238E27FC236}">
                <a16:creationId xmlns:a16="http://schemas.microsoft.com/office/drawing/2014/main" id="{E22920AF-4BB9-5475-360A-F00B49C3EF19}"/>
              </a:ext>
            </a:extLst>
          </p:cNvPr>
          <p:cNvPicPr>
            <a:picLocks noGrp="1" noChangeAspect="1"/>
          </p:cNvPicPr>
          <p:nvPr>
            <p:ph idx="1"/>
          </p:nvPr>
        </p:nvPicPr>
        <p:blipFill>
          <a:blip r:embed="rId3"/>
          <a:stretch>
            <a:fillRect/>
          </a:stretch>
        </p:blipFill>
        <p:spPr>
          <a:xfrm>
            <a:off x="818201" y="2524810"/>
            <a:ext cx="10934700" cy="5486400"/>
          </a:xfrm>
          <a:prstGeom prst="rect">
            <a:avLst/>
          </a:prstGeom>
        </p:spPr>
      </p:pic>
      <p:sp>
        <p:nvSpPr>
          <p:cNvPr id="13" name="Content Placeholder 8">
            <a:extLst>
              <a:ext uri="{FF2B5EF4-FFF2-40B4-BE49-F238E27FC236}">
                <a16:creationId xmlns:a16="http://schemas.microsoft.com/office/drawing/2014/main" id="{12F3CD26-10A9-0C85-7B96-3BDE3A47FFB2}"/>
              </a:ext>
            </a:extLst>
          </p:cNvPr>
          <p:cNvSpPr txBox="1">
            <a:spLocks/>
          </p:cNvSpPr>
          <p:nvPr/>
        </p:nvSpPr>
        <p:spPr bwMode="auto">
          <a:xfrm>
            <a:off x="12009536" y="2524810"/>
            <a:ext cx="419832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SSL</a:t>
            </a:r>
            <a:r>
              <a:rPr lang="zh-CN" altLang="en-US" sz="3000" dirty="0">
                <a:solidFill>
                  <a:schemeClr val="bg2">
                    <a:lumMod val="10000"/>
                  </a:schemeClr>
                </a:solidFill>
              </a:rPr>
              <a:t> </a:t>
            </a:r>
            <a:r>
              <a:rPr lang="en-US" altLang="zh-CN" sz="3000" dirty="0">
                <a:solidFill>
                  <a:schemeClr val="bg2">
                    <a:lumMod val="10000"/>
                  </a:schemeClr>
                </a:solidFill>
              </a:rPr>
              <a:t>may</a:t>
            </a:r>
            <a:r>
              <a:rPr lang="zh-CN" altLang="en-US" sz="3000" dirty="0">
                <a:solidFill>
                  <a:schemeClr val="bg2">
                    <a:lumMod val="10000"/>
                  </a:schemeClr>
                </a:solidFill>
              </a:rPr>
              <a:t> </a:t>
            </a:r>
            <a:r>
              <a:rPr lang="en-US" altLang="zh-CN" sz="3000" dirty="0">
                <a:solidFill>
                  <a:schemeClr val="bg2">
                    <a:lumMod val="10000"/>
                  </a:schemeClr>
                </a:solidFill>
              </a:rPr>
              <a:t>have</a:t>
            </a:r>
            <a:r>
              <a:rPr lang="zh-CN" altLang="en-US" sz="3000" dirty="0">
                <a:solidFill>
                  <a:schemeClr val="bg2">
                    <a:lumMod val="10000"/>
                  </a:schemeClr>
                </a:solidFill>
              </a:rPr>
              <a:t> </a:t>
            </a:r>
            <a:r>
              <a:rPr lang="en-US" altLang="zh-CN" sz="3000" dirty="0">
                <a:solidFill>
                  <a:srgbClr val="FF0000"/>
                </a:solidFill>
              </a:rPr>
              <a:t>negative</a:t>
            </a:r>
            <a:r>
              <a:rPr lang="zh-CN" altLang="en-US" sz="3000" dirty="0">
                <a:solidFill>
                  <a:schemeClr val="bg2">
                    <a:lumMod val="10000"/>
                  </a:schemeClr>
                </a:solidFill>
              </a:rPr>
              <a:t> </a:t>
            </a:r>
            <a:r>
              <a:rPr lang="en-US" altLang="zh-CN" sz="3000" dirty="0">
                <a:solidFill>
                  <a:schemeClr val="bg2">
                    <a:lumMod val="10000"/>
                  </a:schemeClr>
                </a:solidFill>
              </a:rPr>
              <a:t>impact</a:t>
            </a:r>
            <a:r>
              <a:rPr lang="zh-CN" altLang="en-US" sz="3000" dirty="0">
                <a:solidFill>
                  <a:schemeClr val="bg2">
                    <a:lumMod val="10000"/>
                  </a:schemeClr>
                </a:solidFill>
              </a:rPr>
              <a:t> </a:t>
            </a:r>
            <a:r>
              <a:rPr lang="en-US" altLang="zh-CN" sz="3000" dirty="0">
                <a:solidFill>
                  <a:schemeClr val="bg2">
                    <a:lumMod val="10000"/>
                  </a:schemeClr>
                </a:solidFill>
              </a:rPr>
              <a:t>on</a:t>
            </a:r>
            <a:r>
              <a:rPr lang="zh-CN" altLang="en-US" sz="3000" dirty="0">
                <a:solidFill>
                  <a:schemeClr val="bg2">
                    <a:lumMod val="10000"/>
                  </a:schemeClr>
                </a:solidFill>
              </a:rPr>
              <a:t> </a:t>
            </a:r>
            <a:r>
              <a:rPr lang="en-US" altLang="zh-CN" sz="3000" dirty="0">
                <a:solidFill>
                  <a:schemeClr val="bg2">
                    <a:lumMod val="10000"/>
                  </a:schemeClr>
                </a:solidFill>
              </a:rPr>
              <a:t>downstream.</a:t>
            </a:r>
          </a:p>
          <a:p>
            <a:pPr marL="457200" indent="-457200">
              <a:buFont typeface="Arial" panose="020B0604020202020204" pitchFamily="34" charset="0"/>
              <a:buChar char="•"/>
            </a:pPr>
            <a:r>
              <a:rPr lang="en-US" altLang="zh-CN" sz="3000" dirty="0">
                <a:solidFill>
                  <a:srgbClr val="FF0000"/>
                </a:solidFill>
              </a:rPr>
              <a:t>Augment</a:t>
            </a:r>
            <a:r>
              <a:rPr lang="zh-CN" altLang="en-US" sz="3000" dirty="0">
                <a:solidFill>
                  <a:schemeClr val="bg2">
                    <a:lumMod val="10000"/>
                  </a:schemeClr>
                </a:solidFill>
              </a:rPr>
              <a:t> </a:t>
            </a:r>
            <a:r>
              <a:rPr lang="en-US" altLang="zh-CN" sz="3000" dirty="0">
                <a:solidFill>
                  <a:schemeClr val="bg2">
                    <a:lumMod val="10000"/>
                  </a:schemeClr>
                </a:solidFill>
              </a:rPr>
              <a:t>downstream</a:t>
            </a:r>
            <a:r>
              <a:rPr lang="zh-CN" altLang="en-US" sz="3000" dirty="0">
                <a:solidFill>
                  <a:schemeClr val="bg2">
                    <a:lumMod val="10000"/>
                  </a:schemeClr>
                </a:solidFill>
              </a:rPr>
              <a:t> </a:t>
            </a:r>
            <a:r>
              <a:rPr lang="en-US" altLang="zh-CN" sz="3000" dirty="0">
                <a:solidFill>
                  <a:schemeClr val="bg2">
                    <a:lumMod val="10000"/>
                  </a:schemeClr>
                </a:solidFill>
              </a:rPr>
              <a:t>datasets</a:t>
            </a:r>
            <a:r>
              <a:rPr lang="zh-CN" altLang="en-US" sz="3000" dirty="0">
                <a:solidFill>
                  <a:schemeClr val="bg2">
                    <a:lumMod val="10000"/>
                  </a:schemeClr>
                </a:solidFill>
              </a:rPr>
              <a:t> </a:t>
            </a:r>
            <a:r>
              <a:rPr lang="en-US" altLang="zh-CN" sz="3000" dirty="0">
                <a:solidFill>
                  <a:schemeClr val="bg2">
                    <a:lumMod val="10000"/>
                  </a:schemeClr>
                </a:solidFill>
              </a:rPr>
              <a:t>by</a:t>
            </a:r>
            <a:r>
              <a:rPr lang="zh-CN" altLang="en-US" sz="3000" dirty="0">
                <a:solidFill>
                  <a:schemeClr val="bg2">
                    <a:lumMod val="10000"/>
                  </a:schemeClr>
                </a:solidFill>
              </a:rPr>
              <a:t> </a:t>
            </a:r>
            <a:r>
              <a:rPr lang="en-US" altLang="zh-CN" sz="3000" i="1" dirty="0">
                <a:solidFill>
                  <a:srgbClr val="FF0000"/>
                </a:solidFill>
              </a:rPr>
              <a:t>graph</a:t>
            </a:r>
            <a:r>
              <a:rPr lang="zh-CN" altLang="en-US" sz="3000" i="1" dirty="0">
                <a:solidFill>
                  <a:srgbClr val="FF0000"/>
                </a:solidFill>
              </a:rPr>
              <a:t> </a:t>
            </a:r>
            <a:r>
              <a:rPr lang="en-US" altLang="zh-CN" sz="3000" i="1" dirty="0">
                <a:solidFill>
                  <a:srgbClr val="FF0000"/>
                </a:solidFill>
              </a:rPr>
              <a:t>generation</a:t>
            </a:r>
            <a:r>
              <a:rPr lang="en-US" altLang="zh-CN" sz="3000" dirty="0">
                <a:solidFill>
                  <a:schemeClr val="bg2">
                    <a:lumMod val="10000"/>
                  </a:schemeClr>
                </a:solidFill>
              </a:rPr>
              <a:t>.</a:t>
            </a:r>
          </a:p>
          <a:p>
            <a:pPr marL="457200" indent="-457200">
              <a:buFont typeface="Arial" panose="020B0604020202020204" pitchFamily="34" charset="0"/>
              <a:buChar char="•"/>
            </a:pPr>
            <a:r>
              <a:rPr lang="en-US" altLang="zh-CN" sz="3000" dirty="0">
                <a:solidFill>
                  <a:srgbClr val="FF0000"/>
                </a:solidFill>
              </a:rPr>
              <a:t>Experts</a:t>
            </a:r>
            <a:r>
              <a:rPr lang="zh-CN" altLang="en-US" sz="3000" dirty="0">
                <a:solidFill>
                  <a:schemeClr val="bg2">
                    <a:lumMod val="10000"/>
                  </a:schemeClr>
                </a:solidFill>
              </a:rPr>
              <a:t> </a:t>
            </a:r>
            <a:r>
              <a:rPr lang="en-US" altLang="zh-CN" sz="3000" dirty="0">
                <a:solidFill>
                  <a:schemeClr val="bg2">
                    <a:lumMod val="10000"/>
                  </a:schemeClr>
                </a:solidFill>
              </a:rPr>
              <a:t>can</a:t>
            </a:r>
            <a:r>
              <a:rPr lang="zh-CN" altLang="en-US" sz="3000" dirty="0">
                <a:solidFill>
                  <a:schemeClr val="bg2">
                    <a:lumMod val="10000"/>
                  </a:schemeClr>
                </a:solidFill>
              </a:rPr>
              <a:t> </a:t>
            </a:r>
            <a:r>
              <a:rPr lang="en-US" altLang="zh-CN" sz="3000" dirty="0">
                <a:solidFill>
                  <a:schemeClr val="bg2">
                    <a:lumMod val="10000"/>
                  </a:schemeClr>
                </a:solidFill>
              </a:rPr>
              <a:t>evaluate</a:t>
            </a:r>
            <a:r>
              <a:rPr lang="zh-CN" altLang="en-US" sz="3000" dirty="0">
                <a:solidFill>
                  <a:schemeClr val="bg2">
                    <a:lumMod val="10000"/>
                  </a:schemeClr>
                </a:solidFill>
              </a:rPr>
              <a:t> </a:t>
            </a:r>
            <a:r>
              <a:rPr lang="en-US" altLang="zh-CN" sz="3000" dirty="0">
                <a:solidFill>
                  <a:schemeClr val="bg2">
                    <a:lumMod val="10000"/>
                  </a:schemeClr>
                </a:solidFill>
              </a:rPr>
              <a:t>and</a:t>
            </a:r>
            <a:r>
              <a:rPr lang="zh-CN" altLang="en-US" sz="3000" dirty="0">
                <a:solidFill>
                  <a:schemeClr val="bg2">
                    <a:lumMod val="10000"/>
                  </a:schemeClr>
                </a:solidFill>
              </a:rPr>
              <a:t> </a:t>
            </a:r>
            <a:r>
              <a:rPr lang="en-US" altLang="zh-CN" sz="3000" dirty="0">
                <a:solidFill>
                  <a:schemeClr val="bg2">
                    <a:lumMod val="10000"/>
                  </a:schemeClr>
                </a:solidFill>
              </a:rPr>
              <a:t>control</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transfer.</a:t>
            </a:r>
          </a:p>
          <a:p>
            <a:pPr marL="457200" indent="-457200">
              <a:buFont typeface="Arial" panose="020B0604020202020204" pitchFamily="34" charset="0"/>
              <a:buChar char="•"/>
            </a:pPr>
            <a:endParaRPr lang="en-US" altLang="zh-CN" sz="3000" dirty="0">
              <a:solidFill>
                <a:srgbClr val="FF0000"/>
              </a:solidFill>
            </a:endParaRPr>
          </a:p>
        </p:txBody>
      </p:sp>
    </p:spTree>
    <p:extLst>
      <p:ext uri="{BB962C8B-B14F-4D97-AF65-F5344CB8AC3E}">
        <p14:creationId xmlns:p14="http://schemas.microsoft.com/office/powerpoint/2010/main" val="334235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improve</a:t>
            </a:r>
            <a:r>
              <a:rPr lang="zh-CN" altLang="en-US" sz="2800" dirty="0">
                <a:solidFill>
                  <a:schemeClr val="bg2">
                    <a:lumMod val="10000"/>
                  </a:schemeClr>
                </a:solidFill>
              </a:rPr>
              <a:t> </a:t>
            </a:r>
            <a:r>
              <a:rPr lang="en-US" altLang="zh-CN" sz="2800" dirty="0">
                <a:solidFill>
                  <a:schemeClr val="bg2">
                    <a:lumMod val="10000"/>
                  </a:schemeClr>
                </a:solidFill>
              </a:rPr>
              <a:t>property</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explicit.</a:t>
            </a:r>
          </a:p>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address</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scarcity</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imbalance.</a:t>
            </a:r>
          </a:p>
          <a:p>
            <a:pPr marL="457200" indent="-457200">
              <a:buFont typeface="Arial" panose="020B0604020202020204" pitchFamily="34" charset="0"/>
              <a:buChar char="•"/>
            </a:pP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r>
              <a:rPr lang="zh-CN" altLang="en-US" sz="2800" dirty="0">
                <a:solidFill>
                  <a:schemeClr val="bg2">
                    <a:lumMod val="10000"/>
                  </a:schemeClr>
                </a:solidFill>
              </a:rPr>
              <a:t> </a:t>
            </a:r>
            <a:r>
              <a:rPr lang="en-US" altLang="zh-CN" sz="2800" dirty="0">
                <a:solidFill>
                  <a:schemeClr val="bg2">
                    <a:lumMod val="10000"/>
                  </a:schemeClr>
                </a:solidFill>
              </a:rPr>
              <a:t>works</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only</a:t>
            </a:r>
            <a:r>
              <a:rPr lang="zh-CN" altLang="en-US" sz="2800" dirty="0">
                <a:solidFill>
                  <a:schemeClr val="bg2">
                    <a:lumMod val="10000"/>
                  </a:schemeClr>
                </a:solidFill>
              </a:rPr>
              <a:t> </a:t>
            </a:r>
            <a:r>
              <a:rPr lang="en-US" altLang="zh-CN" sz="2800" dirty="0">
                <a:solidFill>
                  <a:schemeClr val="bg2">
                    <a:lumMod val="10000"/>
                  </a:schemeClr>
                </a:solidFill>
              </a:rPr>
              <a:t>video</a:t>
            </a:r>
            <a:r>
              <a:rPr lang="zh-CN" altLang="en-US" sz="2800" dirty="0">
                <a:solidFill>
                  <a:schemeClr val="bg2">
                    <a:lumMod val="10000"/>
                  </a:schemeClr>
                </a:solidFill>
              </a:rPr>
              <a:t> </a:t>
            </a:r>
            <a:r>
              <a:rPr lang="en-US" altLang="zh-CN" sz="2800" dirty="0">
                <a:solidFill>
                  <a:schemeClr val="bg2">
                    <a:lumMod val="10000"/>
                  </a:schemeClr>
                </a:solidFill>
              </a:rPr>
              <a:t>creation</a:t>
            </a:r>
            <a:r>
              <a:rPr lang="zh-CN" altLang="en-US" sz="2800" dirty="0">
                <a:solidFill>
                  <a:schemeClr val="bg2">
                    <a:lumMod val="10000"/>
                  </a:schemeClr>
                </a:solidFill>
              </a:rPr>
              <a:t> </a:t>
            </a:r>
            <a:r>
              <a:rPr lang="en-US" altLang="zh-CN" sz="2800" dirty="0">
                <a:solidFill>
                  <a:schemeClr val="bg2">
                    <a:lumMod val="10000"/>
                  </a:schemeClr>
                </a:solidFill>
              </a:rPr>
              <a:t>but</a:t>
            </a:r>
            <a:r>
              <a:rPr lang="zh-CN" altLang="en-US" sz="2800" dirty="0">
                <a:solidFill>
                  <a:schemeClr val="bg2">
                    <a:lumMod val="10000"/>
                  </a:schemeClr>
                </a:solidFill>
              </a:rPr>
              <a:t> </a:t>
            </a:r>
            <a:r>
              <a:rPr lang="en-US" altLang="zh-CN" sz="2800" dirty="0">
                <a:solidFill>
                  <a:schemeClr val="bg2">
                    <a:lumMod val="10000"/>
                  </a:schemeClr>
                </a:solidFill>
              </a:rPr>
              <a:t>also</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Interesting</a:t>
            </a:r>
            <a:r>
              <a:rPr lang="zh-CN" altLang="en-US" sz="2800" dirty="0">
                <a:solidFill>
                  <a:schemeClr val="bg2">
                    <a:lumMod val="10000"/>
                  </a:schemeClr>
                </a:solidFill>
              </a:rPr>
              <a:t> </a:t>
            </a:r>
            <a:r>
              <a:rPr lang="en-US" altLang="zh-CN" sz="2800" dirty="0">
                <a:solidFill>
                  <a:schemeClr val="bg2">
                    <a:lumMod val="10000"/>
                  </a:schemeClr>
                </a:solidFill>
              </a:rPr>
              <a:t>directions:</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generative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with multiple</a:t>
            </a:r>
            <a:r>
              <a:rPr lang="zh-CN" altLang="en-US" sz="2800" dirty="0">
                <a:solidFill>
                  <a:schemeClr val="bg2">
                    <a:lumMod val="10000"/>
                  </a:schemeClr>
                </a:solidFill>
              </a:rPr>
              <a:t> </a:t>
            </a:r>
            <a:r>
              <a:rPr lang="en-US" altLang="zh-CN" sz="2800" dirty="0">
                <a:solidFill>
                  <a:schemeClr val="bg2">
                    <a:lumMod val="10000"/>
                  </a:schemeClr>
                </a:solidFill>
              </a:rPr>
              <a:t>desired</a:t>
            </a:r>
            <a:r>
              <a:rPr lang="zh-CN" altLang="en-US" sz="2800" dirty="0">
                <a:solidFill>
                  <a:schemeClr val="bg2">
                    <a:lumMod val="10000"/>
                  </a:schemeClr>
                </a:solidFill>
              </a:rPr>
              <a:t> </a:t>
            </a:r>
            <a:r>
              <a:rPr lang="en-US" altLang="zh-CN" sz="2800" dirty="0">
                <a:solidFill>
                  <a:schemeClr val="bg2">
                    <a:lumMod val="10000"/>
                  </a:schemeClr>
                </a:solidFill>
              </a:rPr>
              <a:t>properties</a:t>
            </a:r>
            <a:r>
              <a:rPr lang="zh-CN" altLang="en-US" sz="2800" dirty="0">
                <a:solidFill>
                  <a:schemeClr val="bg2">
                    <a:lumMod val="10000"/>
                  </a:schemeClr>
                </a:solidFill>
              </a:rPr>
              <a:t> </a:t>
            </a:r>
            <a:r>
              <a:rPr lang="en-US" altLang="zh-CN" sz="2800" dirty="0">
                <a:solidFill>
                  <a:schemeClr val="bg2">
                    <a:lumMod val="10000"/>
                  </a:schemeClr>
                </a:solidFill>
              </a:rPr>
              <a:t>[1]</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such</a:t>
            </a:r>
            <a:r>
              <a:rPr lang="zh-CN" altLang="en-US" sz="2800" dirty="0">
                <a:solidFill>
                  <a:schemeClr val="bg2">
                    <a:lumMod val="10000"/>
                  </a:schemeClr>
                </a:solidFill>
              </a:rPr>
              <a:t> </a:t>
            </a:r>
            <a:r>
              <a:rPr lang="en-US" altLang="zh-CN" sz="2800" dirty="0">
                <a:solidFill>
                  <a:schemeClr val="bg2">
                    <a:lumMod val="10000"/>
                  </a:schemeClr>
                </a:solidFill>
              </a:rPr>
              <a:t>as</a:t>
            </a:r>
            <a:r>
              <a:rPr lang="zh-CN" altLang="en-US" sz="2800" dirty="0">
                <a:solidFill>
                  <a:schemeClr val="bg2">
                    <a:lumMod val="10000"/>
                  </a:schemeClr>
                </a:solidFill>
              </a:rPr>
              <a:t> </a:t>
            </a:r>
            <a:r>
              <a:rPr lang="en-US" altLang="zh-CN" sz="2800" dirty="0">
                <a:solidFill>
                  <a:schemeClr val="bg2">
                    <a:lumMod val="10000"/>
                  </a:schemeClr>
                </a:solidFill>
              </a:rPr>
              <a:t>motifs</a:t>
            </a:r>
            <a:r>
              <a:rPr lang="zh-CN" altLang="en-US" sz="2800" dirty="0">
                <a:solidFill>
                  <a:schemeClr val="bg2">
                    <a:lumMod val="10000"/>
                  </a:schemeClr>
                </a:solidFill>
              </a:rPr>
              <a:t> </a:t>
            </a:r>
            <a:r>
              <a:rPr lang="en-US" altLang="zh-CN" sz="2800" dirty="0">
                <a:solidFill>
                  <a:schemeClr val="bg2">
                    <a:lumMod val="10000"/>
                  </a:schemeClr>
                </a:solidFill>
              </a:rPr>
              <a:t>[2]</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from</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r>
              <a:rPr lang="zh-CN" altLang="en-US" sz="2800" dirty="0">
                <a:solidFill>
                  <a:schemeClr val="bg2">
                    <a:lumMod val="10000"/>
                  </a:schemeClr>
                </a:solidFill>
              </a:rPr>
              <a:t> </a:t>
            </a:r>
            <a:r>
              <a:rPr lang="en-US" altLang="zh-CN" sz="2800" dirty="0">
                <a:solidFill>
                  <a:schemeClr val="bg2">
                    <a:lumMod val="10000"/>
                  </a:schemeClr>
                </a:solidFill>
              </a:rPr>
              <a:t>literature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(LLMs)</a:t>
            </a:r>
            <a:endParaRPr lang="en-US" sz="2800" dirty="0">
              <a:solidFill>
                <a:schemeClr val="bg2">
                  <a:lumMod val="10000"/>
                </a:schemeClr>
              </a:solidFill>
            </a:endParaRP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Take</a:t>
            </a:r>
            <a:r>
              <a:rPr lang="zh-CN" altLang="en-US" dirty="0">
                <a:solidFill>
                  <a:schemeClr val="tx1"/>
                </a:solidFill>
              </a:rPr>
              <a:t> </a:t>
            </a:r>
            <a:r>
              <a:rPr lang="en-US" altLang="zh-CN" dirty="0">
                <a:solidFill>
                  <a:schemeClr val="tx1"/>
                </a:solidFill>
              </a:rPr>
              <a:t>Away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Material</a:t>
            </a:r>
            <a:r>
              <a:rPr lang="zh-CN" altLang="en-US" dirty="0"/>
              <a:t> </a:t>
            </a:r>
            <a:r>
              <a:rPr lang="en-US" altLang="zh-CN" dirty="0"/>
              <a:t>Science meets</a:t>
            </a:r>
            <a:r>
              <a:rPr lang="zh-CN" altLang="en-US" dirty="0"/>
              <a:t> </a:t>
            </a:r>
            <a:r>
              <a:rPr lang="en-US" altLang="zh-CN" dirty="0"/>
              <a:t>Generative 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23</a:t>
            </a:fld>
            <a:endParaRPr lang="en-US" dirty="0"/>
          </a:p>
        </p:txBody>
      </p:sp>
      <p:sp>
        <p:nvSpPr>
          <p:cNvPr id="48" name="TextBox 47">
            <a:extLst>
              <a:ext uri="{FF2B5EF4-FFF2-40B4-BE49-F238E27FC236}">
                <a16:creationId xmlns:a16="http://schemas.microsoft.com/office/drawing/2014/main" id="{64DCE870-B30E-572C-242C-2525EA3DE5D4}"/>
              </a:ext>
            </a:extLst>
          </p:cNvPr>
          <p:cNvSpPr txBox="1"/>
          <p:nvPr/>
        </p:nvSpPr>
        <p:spPr>
          <a:xfrm>
            <a:off x="818201" y="8384553"/>
            <a:ext cx="12885678"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“Inverse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olecular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esign with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ulti-</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onditional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iffusion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a:t>
            </a:r>
            <a:r>
              <a:rPr lang="en-US" sz="2000" dirty="0">
                <a:solidFill>
                  <a:schemeClr val="bg2">
                    <a:lumMod val="10000"/>
                  </a:schemeClr>
                </a:solidFill>
                <a:latin typeface="Times New Roman" panose="02020603050405020304" pitchFamily="18" charset="0"/>
                <a:cs typeface="Times New Roman" panose="02020603050405020304" pitchFamily="18" charset="0"/>
              </a:rPr>
              <a:t>uidance.” https://</a:t>
            </a:r>
            <a:r>
              <a:rPr lang="en-US"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sz="2000" dirty="0">
                <a:solidFill>
                  <a:schemeClr val="bg2">
                    <a:lumMod val="10000"/>
                  </a:schemeClr>
                </a:solidFill>
                <a:latin typeface="Times New Roman" panose="02020603050405020304" pitchFamily="18" charset="0"/>
                <a:cs typeface="Times New Roman" panose="02020603050405020304" pitchFamily="18" charset="0"/>
              </a:rPr>
              <a:t>/abs/2401.13858</a:t>
            </a:r>
            <a:endParaRPr lang="en-US" sz="2000" dirty="0">
              <a:solidFill>
                <a:schemeClr val="bg2">
                  <a:lumMod val="1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Inae</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et</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“Motif-aware attribute masking for molecular graph pre-training.”</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https://</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/abs/2309.04589</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2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77F47C-5BEB-615A-D741-682AB127142D}"/>
              </a:ext>
            </a:extLst>
          </p:cNvPr>
          <p:cNvSpPr>
            <a:spLocks noGrp="1"/>
          </p:cNvSpPr>
          <p:nvPr>
            <p:ph type="body" idx="12"/>
          </p:nvPr>
        </p:nvSpPr>
        <p:spPr/>
        <p:txBody>
          <a:bodyPr/>
          <a:lstStyle/>
          <a:p>
            <a:pPr algn="l"/>
            <a:r>
              <a:rPr lang="en-US" dirty="0">
                <a:solidFill>
                  <a:schemeClr val="tx1">
                    <a:lumMod val="50000"/>
                  </a:schemeClr>
                </a:solidFill>
              </a:rPr>
              <a:t>@ </a:t>
            </a:r>
            <a:r>
              <a:rPr lang="en-US" altLang="zh-CN" dirty="0">
                <a:solidFill>
                  <a:schemeClr val="tx1">
                    <a:lumMod val="50000"/>
                  </a:schemeClr>
                </a:solidFill>
              </a:rPr>
              <a:t>XXX</a:t>
            </a:r>
            <a:endParaRPr lang="en-US" dirty="0">
              <a:solidFill>
                <a:schemeClr val="tx1">
                  <a:lumMod val="50000"/>
                </a:schemeClr>
              </a:solidFill>
            </a:endParaRPr>
          </a:p>
        </p:txBody>
      </p:sp>
      <p:sp>
        <p:nvSpPr>
          <p:cNvPr id="4" name="Title 3">
            <a:extLst>
              <a:ext uri="{FF2B5EF4-FFF2-40B4-BE49-F238E27FC236}">
                <a16:creationId xmlns:a16="http://schemas.microsoft.com/office/drawing/2014/main" id="{9415878F-EAC9-AA05-5F23-BC684318742B}"/>
              </a:ext>
            </a:extLst>
          </p:cNvPr>
          <p:cNvSpPr>
            <a:spLocks noGrp="1"/>
          </p:cNvSpPr>
          <p:nvPr>
            <p:ph type="title"/>
          </p:nvPr>
        </p:nvSpPr>
        <p:spPr/>
        <p:txBody>
          <a:bodyPr/>
          <a:lstStyle/>
          <a:p>
            <a:pPr algn="l"/>
            <a:r>
              <a:rPr lang="en-US" dirty="0"/>
              <a:t>Polymer Science</a:t>
            </a:r>
          </a:p>
        </p:txBody>
      </p:sp>
      <p:sp>
        <p:nvSpPr>
          <p:cNvPr id="5" name="Slide Number Placeholder 4">
            <a:extLst>
              <a:ext uri="{FF2B5EF4-FFF2-40B4-BE49-F238E27FC236}">
                <a16:creationId xmlns:a16="http://schemas.microsoft.com/office/drawing/2014/main" id="{FE5EF6D7-D1C5-C6C5-D3C2-15C45CBD69DA}"/>
              </a:ext>
            </a:extLst>
          </p:cNvPr>
          <p:cNvSpPr>
            <a:spLocks noGrp="1"/>
          </p:cNvSpPr>
          <p:nvPr>
            <p:ph type="sldNum" sz="quarter" idx="11"/>
          </p:nvPr>
        </p:nvSpPr>
        <p:spPr/>
        <p:txBody>
          <a:bodyPr/>
          <a:lstStyle/>
          <a:p>
            <a:pPr>
              <a:defRPr/>
            </a:pPr>
            <a:fld id="{91F31FA6-B0B4-9940-9B47-E6B321700686}" type="slidenum">
              <a:rPr lang="en-US" smtClean="0"/>
              <a:pPr>
                <a:defRPr/>
              </a:pPr>
              <a:t>24</a:t>
            </a:fld>
            <a:endParaRPr lang="en-US"/>
          </a:p>
        </p:txBody>
      </p:sp>
      <p:grpSp>
        <p:nvGrpSpPr>
          <p:cNvPr id="11" name="Group 10">
            <a:extLst>
              <a:ext uri="{FF2B5EF4-FFF2-40B4-BE49-F238E27FC236}">
                <a16:creationId xmlns:a16="http://schemas.microsoft.com/office/drawing/2014/main" id="{85603472-39EE-8405-8E98-70166A4779D2}"/>
              </a:ext>
            </a:extLst>
          </p:cNvPr>
          <p:cNvGrpSpPr/>
          <p:nvPr/>
        </p:nvGrpSpPr>
        <p:grpSpPr>
          <a:xfrm>
            <a:off x="8667261" y="0"/>
            <a:ext cx="6400800" cy="9144000"/>
            <a:chOff x="8714905" y="0"/>
            <a:chExt cx="6400800" cy="9144000"/>
          </a:xfrm>
        </p:grpSpPr>
        <p:pic>
          <p:nvPicPr>
            <p:cNvPr id="1028" name="Picture 4" descr="Book logo">
              <a:extLst>
                <a:ext uri="{FF2B5EF4-FFF2-40B4-BE49-F238E27FC236}">
                  <a16:creationId xmlns:a16="http://schemas.microsoft.com/office/drawing/2014/main" id="{376D12A8-D13A-B6D8-C72A-3E4F94FF0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4905" y="0"/>
              <a:ext cx="6400800" cy="914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FAFB773-E9D7-77C4-E412-6B16A1E5A30E}"/>
                </a:ext>
              </a:extLst>
            </p:cNvPr>
            <p:cNvSpPr txBox="1"/>
            <p:nvPr/>
          </p:nvSpPr>
          <p:spPr>
            <a:xfrm>
              <a:off x="9391917" y="3675455"/>
              <a:ext cx="5046776" cy="1569660"/>
            </a:xfrm>
            <a:prstGeom prst="rect">
              <a:avLst/>
            </a:prstGeom>
            <a:solidFill>
              <a:srgbClr val="016768"/>
            </a:solid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Polymers with Neural Networks</a:t>
              </a:r>
            </a:p>
          </p:txBody>
        </p:sp>
        <p:sp>
          <p:nvSpPr>
            <p:cNvPr id="8" name="TextBox 7">
              <a:extLst>
                <a:ext uri="{FF2B5EF4-FFF2-40B4-BE49-F238E27FC236}">
                  <a16:creationId xmlns:a16="http://schemas.microsoft.com/office/drawing/2014/main" id="{53FD058E-01EA-07D3-BD1F-04B23A4494DD}"/>
                </a:ext>
              </a:extLst>
            </p:cNvPr>
            <p:cNvSpPr txBox="1"/>
            <p:nvPr/>
          </p:nvSpPr>
          <p:spPr>
            <a:xfrm>
              <a:off x="10136259" y="2844458"/>
              <a:ext cx="3427764" cy="830997"/>
            </a:xfrm>
            <a:prstGeom prst="rect">
              <a:avLst/>
            </a:prstGeom>
            <a:solidFill>
              <a:srgbClr val="016768"/>
            </a:solid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Modeling</a:t>
              </a:r>
            </a:p>
          </p:txBody>
        </p:sp>
        <p:sp>
          <p:nvSpPr>
            <p:cNvPr id="9" name="TextBox 8">
              <a:extLst>
                <a:ext uri="{FF2B5EF4-FFF2-40B4-BE49-F238E27FC236}">
                  <a16:creationId xmlns:a16="http://schemas.microsoft.com/office/drawing/2014/main" id="{36E5D551-48A3-A394-FC80-CA9CBE4D8470}"/>
                </a:ext>
              </a:extLst>
            </p:cNvPr>
            <p:cNvSpPr txBox="1"/>
            <p:nvPr/>
          </p:nvSpPr>
          <p:spPr>
            <a:xfrm>
              <a:off x="9606010" y="5238029"/>
              <a:ext cx="4710822" cy="646331"/>
            </a:xfrm>
            <a:prstGeom prst="rect">
              <a:avLst/>
            </a:prstGeom>
            <a:solidFill>
              <a:srgbClr val="006165"/>
            </a:solidFill>
          </p:spPr>
          <p:txBody>
            <a:bodyPr wrap="square">
              <a:spAutoFit/>
            </a:bodyPr>
            <a:lstStyle/>
            <a:p>
              <a:pPr algn="ctr"/>
              <a:r>
                <a:rPr lang="en-US" sz="3600" dirty="0">
                  <a:solidFill>
                    <a:schemeClr val="bg1"/>
                  </a:solidFill>
                  <a:latin typeface="Arial" panose="020B0604020202020204" pitchFamily="34" charset="0"/>
                  <a:cs typeface="Arial" panose="020B0604020202020204" pitchFamily="34" charset="0"/>
                </a:rPr>
                <a:t>Gang Liu, Eric Inae,</a:t>
              </a:r>
            </a:p>
          </p:txBody>
        </p:sp>
        <p:sp>
          <p:nvSpPr>
            <p:cNvPr id="10" name="TextBox 9">
              <a:extLst>
                <a:ext uri="{FF2B5EF4-FFF2-40B4-BE49-F238E27FC236}">
                  <a16:creationId xmlns:a16="http://schemas.microsoft.com/office/drawing/2014/main" id="{EEEFC0F5-1306-41BD-CC20-A6688E5152D8}"/>
                </a:ext>
              </a:extLst>
            </p:cNvPr>
            <p:cNvSpPr txBox="1"/>
            <p:nvPr/>
          </p:nvSpPr>
          <p:spPr>
            <a:xfrm>
              <a:off x="10136259" y="5891508"/>
              <a:ext cx="3427764" cy="646331"/>
            </a:xfrm>
            <a:prstGeom prst="rect">
              <a:avLst/>
            </a:prstGeom>
            <a:solidFill>
              <a:srgbClr val="006165"/>
            </a:solidFill>
          </p:spPr>
          <p:txBody>
            <a:bodyPr wrap="square">
              <a:spAutoFit/>
            </a:bodyPr>
            <a:lstStyle/>
            <a:p>
              <a:pPr algn="ctr"/>
              <a:r>
                <a:rPr lang="en-US" sz="3600" dirty="0">
                  <a:solidFill>
                    <a:schemeClr val="bg1"/>
                  </a:solidFill>
                  <a:latin typeface="Arial" panose="020B0604020202020204" pitchFamily="34" charset="0"/>
                  <a:cs typeface="Arial" panose="020B0604020202020204" pitchFamily="34" charset="0"/>
                </a:rPr>
                <a:t>Meng Jiang</a:t>
              </a:r>
            </a:p>
          </p:txBody>
        </p:sp>
      </p:grpSp>
      <p:cxnSp>
        <p:nvCxnSpPr>
          <p:cNvPr id="13" name="Straight Connector 12">
            <a:extLst>
              <a:ext uri="{FF2B5EF4-FFF2-40B4-BE49-F238E27FC236}">
                <a16:creationId xmlns:a16="http://schemas.microsoft.com/office/drawing/2014/main" id="{A72160EB-B34B-9D60-5693-188461DDE014}"/>
              </a:ext>
            </a:extLst>
          </p:cNvPr>
          <p:cNvCxnSpPr/>
          <p:nvPr/>
        </p:nvCxnSpPr>
        <p:spPr>
          <a:xfrm>
            <a:off x="8323385" y="0"/>
            <a:ext cx="0" cy="9144000"/>
          </a:xfrm>
          <a:prstGeom prst="line">
            <a:avLst/>
          </a:prstGeom>
          <a:ln w="38100" cmpd="sng">
            <a:solidFill>
              <a:schemeClr val="tx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34667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9263CE03-3C07-ECC0-5CDA-7D689180DD50}"/>
              </a:ext>
            </a:extLst>
          </p:cNvPr>
          <p:cNvGrpSpPr/>
          <p:nvPr/>
        </p:nvGrpSpPr>
        <p:grpSpPr>
          <a:xfrm>
            <a:off x="8137576" y="4557791"/>
            <a:ext cx="8128000" cy="4586209"/>
            <a:chOff x="8137576" y="4557791"/>
            <a:chExt cx="8128000" cy="4586209"/>
          </a:xfrm>
        </p:grpSpPr>
        <p:pic>
          <p:nvPicPr>
            <p:cNvPr id="5" name="Picture 8">
              <a:extLst>
                <a:ext uri="{FF2B5EF4-FFF2-40B4-BE49-F238E27FC236}">
                  <a16:creationId xmlns:a16="http://schemas.microsoft.com/office/drawing/2014/main" id="{1A372356-C779-90B0-16DD-9B4FA84015FD}"/>
                </a:ext>
              </a:extLst>
            </p:cNvPr>
            <p:cNvPicPr>
              <a:picLocks noChangeArrowheads="1"/>
            </p:cNvPicPr>
            <p:nvPr/>
          </p:nvPicPr>
          <p:blipFill>
            <a:blip r:embed="rId6"/>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E4D87-923F-F8A8-8F73-3EEF914CF70A}"/>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7" name="Group 6">
            <a:extLst>
              <a:ext uri="{FF2B5EF4-FFF2-40B4-BE49-F238E27FC236}">
                <a16:creationId xmlns:a16="http://schemas.microsoft.com/office/drawing/2014/main" id="{2E7D1494-0544-7167-EF4B-E4E1681126AC}"/>
              </a:ext>
            </a:extLst>
          </p:cNvPr>
          <p:cNvGrpSpPr/>
          <p:nvPr/>
        </p:nvGrpSpPr>
        <p:grpSpPr>
          <a:xfrm>
            <a:off x="8126984" y="-14208"/>
            <a:ext cx="8128508" cy="4586208"/>
            <a:chOff x="8126984" y="-14208"/>
            <a:chExt cx="8128508" cy="4586208"/>
          </a:xfrm>
        </p:grpSpPr>
        <p:pic>
          <p:nvPicPr>
            <p:cNvPr id="8" name="Picture 6">
              <a:extLst>
                <a:ext uri="{FF2B5EF4-FFF2-40B4-BE49-F238E27FC236}">
                  <a16:creationId xmlns:a16="http://schemas.microsoft.com/office/drawing/2014/main" id="{4CA2FC2A-DE88-BA87-324E-ECB6AE5175AC}"/>
                </a:ext>
              </a:extLst>
            </p:cNvPr>
            <p:cNvPicPr>
              <a:picLocks noChangeArrowheads="1"/>
            </p:cNvPicPr>
            <p:nvPr/>
          </p:nvPicPr>
          <p:blipFill>
            <a:blip r:embed="rId7"/>
            <a:srcRect/>
            <a:stretch/>
          </p:blipFill>
          <p:spPr bwMode="auto">
            <a:xfrm>
              <a:off x="8127492" y="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ACBE07-F0B8-E620-DBE0-3537A21C5465}"/>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3497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sz="2800" dirty="0">
                <a:solidFill>
                  <a:schemeClr val="tx1"/>
                </a:solidFill>
              </a:rPr>
              <a:t>Collaboration</a:t>
            </a:r>
            <a:r>
              <a:rPr lang="zh-CN" altLang="en-US" sz="2800" dirty="0">
                <a:solidFill>
                  <a:schemeClr val="tx1"/>
                </a:solidFill>
              </a:rPr>
              <a:t> </a:t>
            </a:r>
            <a:r>
              <a:rPr lang="en-US" altLang="zh-CN" sz="2800" dirty="0">
                <a:solidFill>
                  <a:schemeClr val="tx1"/>
                </a:solidFill>
              </a:rPr>
              <a:t>with</a:t>
            </a:r>
            <a:r>
              <a:rPr lang="zh-CN" altLang="en-US" sz="2800" dirty="0">
                <a:solidFill>
                  <a:schemeClr val="tx1"/>
                </a:solidFill>
              </a:rPr>
              <a:t> </a:t>
            </a:r>
            <a:r>
              <a:rPr lang="en-US" altLang="zh-CN" sz="2800" dirty="0">
                <a:solidFill>
                  <a:schemeClr val="tx1"/>
                </a:solidFill>
              </a:rPr>
              <a:t>UIUC</a:t>
            </a:r>
            <a:r>
              <a:rPr lang="zh-CN" altLang="en-US" sz="2800" dirty="0">
                <a:solidFill>
                  <a:schemeClr val="tx1"/>
                </a:solidFill>
              </a:rPr>
              <a:t> </a:t>
            </a:r>
            <a:r>
              <a:rPr lang="en-US" altLang="zh-CN" sz="2800" dirty="0">
                <a:solidFill>
                  <a:schemeClr val="tx1"/>
                </a:solidFill>
              </a:rPr>
              <a:t>and</a:t>
            </a:r>
            <a:r>
              <a:rPr lang="zh-CN" altLang="en-US" sz="2800" dirty="0">
                <a:solidFill>
                  <a:schemeClr val="tx1"/>
                </a:solidFill>
              </a:rPr>
              <a:t> </a:t>
            </a:r>
            <a:r>
              <a:rPr lang="en-US" altLang="zh-CN" sz="2800" dirty="0">
                <a:solidFill>
                  <a:srgbClr val="FF0000"/>
                </a:solidFill>
              </a:rPr>
              <a:t>Gallaudet</a:t>
            </a:r>
            <a:r>
              <a:rPr lang="zh-CN" altLang="en-US" sz="2800" dirty="0">
                <a:solidFill>
                  <a:srgbClr val="FF0000"/>
                </a:solidFill>
              </a:rPr>
              <a:t> </a:t>
            </a:r>
            <a:r>
              <a:rPr lang="en-US" altLang="zh-CN" sz="2800" dirty="0">
                <a:solidFill>
                  <a:srgbClr val="FF0000"/>
                </a:solidFill>
              </a:rPr>
              <a:t>University</a:t>
            </a:r>
            <a:r>
              <a:rPr lang="zh-CN" altLang="en-US" sz="2800" dirty="0">
                <a:solidFill>
                  <a:srgbClr val="FF0000"/>
                </a:solidFill>
              </a:rPr>
              <a:t> </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private university in Washington, D.C., for the education of the deaf and hard of hearing</a:t>
            </a:r>
            <a:r>
              <a:rPr lang="zh-CN" altLang="en-US" sz="2800" dirty="0">
                <a:solidFill>
                  <a:schemeClr val="tx1"/>
                </a:solidFill>
              </a:rPr>
              <a:t> </a:t>
            </a:r>
            <a:r>
              <a:rPr lang="en-US" altLang="zh-CN" sz="2800" dirty="0">
                <a:solidFill>
                  <a:schemeClr val="tx1"/>
                </a:solidFill>
              </a:rPr>
              <a:t>(</a:t>
            </a:r>
            <a:r>
              <a:rPr lang="en-US" altLang="zh-CN" sz="2800" b="1" dirty="0">
                <a:solidFill>
                  <a:srgbClr val="FF0000"/>
                </a:solidFill>
              </a:rPr>
              <a:t>DHH</a:t>
            </a:r>
            <a:r>
              <a:rPr lang="en-US" altLang="zh-CN" sz="2800" dirty="0">
                <a:solidFill>
                  <a:schemeClr val="tx1"/>
                </a:solidFill>
              </a:rPr>
              <a:t>)</a:t>
            </a:r>
            <a:endParaRPr lang="en-US" sz="2800"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When</a:t>
            </a:r>
            <a:r>
              <a:rPr lang="zh-CN" altLang="en-US" sz="5000" dirty="0"/>
              <a:t> </a:t>
            </a:r>
            <a:r>
              <a:rPr lang="en-US" altLang="zh-CN" sz="5000" dirty="0"/>
              <a:t>Online</a:t>
            </a:r>
            <a:r>
              <a:rPr lang="zh-CN" altLang="en-US" sz="5000" dirty="0"/>
              <a:t> </a:t>
            </a:r>
            <a:r>
              <a:rPr lang="en-US" altLang="zh-CN" sz="5000" dirty="0"/>
              <a:t>Learning</a:t>
            </a:r>
            <a:r>
              <a:rPr lang="zh-CN" altLang="en-US" sz="5000" dirty="0"/>
              <a:t> </a:t>
            </a:r>
            <a:r>
              <a:rPr lang="en-US" altLang="zh-CN" sz="5000" dirty="0"/>
              <a:t>meets</a:t>
            </a:r>
            <a:r>
              <a:rPr lang="zh-CN" altLang="en-US" sz="5000" dirty="0"/>
              <a:t> </a:t>
            </a:r>
            <a:r>
              <a:rPr lang="en-US" altLang="zh-CN" sz="5000" dirty="0"/>
              <a:t>Generative</a:t>
            </a:r>
            <a:r>
              <a:rPr lang="zh-CN" altLang="en-US" sz="5000" dirty="0"/>
              <a:t> </a:t>
            </a:r>
            <a:r>
              <a:rPr lang="en-US" altLang="zh-CN" sz="5000" dirty="0"/>
              <a:t>AI</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26</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33713" y="2554518"/>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E5F10390-5B0A-5413-B68A-4EE9DE501D91}"/>
              </a:ext>
            </a:extLst>
          </p:cNvPr>
          <p:cNvGrpSpPr/>
          <p:nvPr/>
        </p:nvGrpSpPr>
        <p:grpSpPr>
          <a:xfrm>
            <a:off x="5273158" y="2514192"/>
            <a:ext cx="10273329" cy="2743202"/>
            <a:chOff x="5273158" y="2666592"/>
            <a:chExt cx="10273329" cy="2743202"/>
          </a:xfrm>
        </p:grpSpPr>
        <p:pic>
          <p:nvPicPr>
            <p:cNvPr id="1026" name="Picture 2" descr="Create an image of a young woman sitting at a desk with a laptop, looking confused and unhappy. She should be wearing glasses, a blue top, and have her hair tied up. She is participating in an online class or video call, evident by the visible discomfort on her face suggesting difficulty in hearing or understanding. There is a live video on the laptop screen showing a cheerful man teaching or presenting. Include visual elements such as a speech bubble with a question mark coming from the woman to represent her confusion. The setting includes a green desk, a plant on a stool, and a clock on the wall indicating it's a home office or study room environment.">
              <a:extLst>
                <a:ext uri="{FF2B5EF4-FFF2-40B4-BE49-F238E27FC236}">
                  <a16:creationId xmlns:a16="http://schemas.microsoft.com/office/drawing/2014/main" id="{8F6F7701-D18D-DD9C-D1CE-14A70AA1E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158" y="2666594"/>
              <a:ext cx="4800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5417CE39-566B-4A92-911E-F55466685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633" y="4526600"/>
              <a:ext cx="972585" cy="55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89A7B9BA-7FF5-A159-1D01-277B3251ED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5887" y="2666592"/>
              <a:ext cx="4800600" cy="2743201"/>
            </a:xfrm>
            <a:prstGeom prst="rect">
              <a:avLst/>
            </a:prstGeom>
            <a:noFill/>
            <a:ln w="28575">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382BD4-98D4-282F-D2E5-A79B917BAF7B}"/>
                </a:ext>
              </a:extLst>
            </p:cNvPr>
            <p:cNvSpPr txBox="1"/>
            <p:nvPr/>
          </p:nvSpPr>
          <p:spPr>
            <a:xfrm>
              <a:off x="10806531" y="4629798"/>
              <a:ext cx="4690708" cy="477054"/>
            </a:xfrm>
            <a:prstGeom prst="rect">
              <a:avLst/>
            </a:prstGeom>
            <a:solidFill>
              <a:schemeClr val="bg1"/>
            </a:solidFill>
          </p:spPr>
          <p:txBody>
            <a:bodyPr wrap="none" rtlCol="0">
              <a:spAutoFit/>
            </a:bodyPr>
            <a:lstStyle/>
            <a:p>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easy</a:t>
              </a:r>
              <a:r>
                <a:rPr lang="zh-CN" altLang="en-US" sz="2500" dirty="0">
                  <a:latin typeface="Helvetica Neue"/>
                  <a:cs typeface="Helvetica Neue"/>
                </a:rPr>
                <a:t> </a:t>
              </a:r>
              <a:r>
                <a:rPr lang="en-US" altLang="zh-CN" sz="2500" dirty="0">
                  <a:latin typeface="Helvetica Neue"/>
                  <a:cs typeface="Helvetica Neue"/>
                </a:rPr>
                <a:t>left</a:t>
              </a:r>
              <a:r>
                <a:rPr lang="zh-CN" altLang="en-US" sz="2500" dirty="0">
                  <a:latin typeface="Helvetica Neue"/>
                  <a:cs typeface="Helvetica Neue"/>
                </a:rPr>
                <a:t> </a:t>
              </a:r>
              <a:r>
                <a:rPr lang="en-US" altLang="zh-CN" sz="2500" dirty="0">
                  <a:latin typeface="Helvetica Neue"/>
                  <a:cs typeface="Helvetica Neue"/>
                </a:rPr>
                <a:t>x</a:t>
              </a:r>
              <a:r>
                <a:rPr lang="zh-CN" altLang="en-US" sz="2500" dirty="0">
                  <a:latin typeface="Helvetica Neue"/>
                  <a:cs typeface="Helvetica Neue"/>
                </a:rPr>
                <a:t> </a:t>
              </a:r>
              <a:r>
                <a:rPr lang="en-US" altLang="zh-CN" sz="2500" dirty="0">
                  <a:latin typeface="Helvetica Neue"/>
                  <a:cs typeface="Helvetica Neue"/>
                </a:rPr>
                <a:t>equation</a:t>
              </a:r>
              <a:r>
                <a:rPr lang="zh-CN" altLang="en-US" sz="2500" dirty="0">
                  <a:latin typeface="Helvetica Neue"/>
                  <a:cs typeface="Helvetica Neue"/>
                </a:rPr>
                <a:t> </a:t>
              </a:r>
              <a:r>
                <a:rPr lang="en-US" altLang="zh-CN" sz="2500" dirty="0">
                  <a:latin typeface="Helvetica Neue"/>
                  <a:cs typeface="Helvetica Neue"/>
                </a:rPr>
                <a:t>ok</a:t>
              </a:r>
              <a:endParaRPr lang="en-US" sz="2500" dirty="0">
                <a:latin typeface="Helvetica Neue"/>
                <a:cs typeface="Helvetica Neue"/>
              </a:endParaRPr>
            </a:p>
          </p:txBody>
        </p:sp>
        <p:cxnSp>
          <p:nvCxnSpPr>
            <p:cNvPr id="14" name="Straight Connector 13">
              <a:extLst>
                <a:ext uri="{FF2B5EF4-FFF2-40B4-BE49-F238E27FC236}">
                  <a16:creationId xmlns:a16="http://schemas.microsoft.com/office/drawing/2014/main" id="{5C79ECB4-78E9-C6B8-DA08-DA505823D96A}"/>
                </a:ext>
              </a:extLst>
            </p:cNvPr>
            <p:cNvCxnSpPr>
              <a:cxnSpLocks/>
            </p:cNvCxnSpPr>
            <p:nvPr/>
          </p:nvCxnSpPr>
          <p:spPr>
            <a:xfrm flipV="1">
              <a:off x="6995633" y="2666592"/>
              <a:ext cx="3750254" cy="181319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793714D-CFFF-62E6-621A-6022551775F0}"/>
                </a:ext>
              </a:extLst>
            </p:cNvPr>
            <p:cNvCxnSpPr>
              <a:cxnSpLocks/>
            </p:cNvCxnSpPr>
            <p:nvPr/>
          </p:nvCxnSpPr>
          <p:spPr>
            <a:xfrm>
              <a:off x="8028862" y="5193705"/>
              <a:ext cx="2717025" cy="21608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F150725F-A4B1-1B38-1DDA-EC94B99B1C60}"/>
              </a:ext>
            </a:extLst>
          </p:cNvPr>
          <p:cNvGrpSpPr/>
          <p:nvPr/>
        </p:nvGrpSpPr>
        <p:grpSpPr>
          <a:xfrm>
            <a:off x="4754880" y="5470175"/>
            <a:ext cx="11079479" cy="3435481"/>
            <a:chOff x="4754880" y="5470175"/>
            <a:chExt cx="11079479" cy="3435481"/>
          </a:xfrm>
        </p:grpSpPr>
        <p:sp>
          <p:nvSpPr>
            <p:cNvPr id="39" name="Rounded Rectangle 38">
              <a:extLst>
                <a:ext uri="{FF2B5EF4-FFF2-40B4-BE49-F238E27FC236}">
                  <a16:creationId xmlns:a16="http://schemas.microsoft.com/office/drawing/2014/main" id="{CDC71A1A-8CD5-AB9E-E020-40B67A927B0A}"/>
                </a:ext>
              </a:extLst>
            </p:cNvPr>
            <p:cNvSpPr/>
            <p:nvPr/>
          </p:nvSpPr>
          <p:spPr>
            <a:xfrm>
              <a:off x="5273158" y="5661210"/>
              <a:ext cx="2266329" cy="1577254"/>
            </a:xfrm>
            <a:prstGeom prst="roundRect">
              <a:avLst/>
            </a:prstGeom>
            <a:solidFill>
              <a:schemeClr val="accent3">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Improving Learning Effectiveness</a:t>
              </a:r>
            </a:p>
          </p:txBody>
        </p:sp>
        <p:sp>
          <p:nvSpPr>
            <p:cNvPr id="40" name="Rounded Rectangle 39">
              <a:extLst>
                <a:ext uri="{FF2B5EF4-FFF2-40B4-BE49-F238E27FC236}">
                  <a16:creationId xmlns:a16="http://schemas.microsoft.com/office/drawing/2014/main" id="{E5D176A0-76A2-8E88-8260-5F2D50662E89}"/>
                </a:ext>
              </a:extLst>
            </p:cNvPr>
            <p:cNvSpPr/>
            <p:nvPr/>
          </p:nvSpPr>
          <p:spPr>
            <a:xfrm>
              <a:off x="8716514" y="6560867"/>
              <a:ext cx="3235027"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Answering</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(QA)</a:t>
              </a:r>
            </a:p>
          </p:txBody>
        </p:sp>
        <p:sp>
          <p:nvSpPr>
            <p:cNvPr id="41" name="Rounded Rectangle 40">
              <a:extLst>
                <a:ext uri="{FF2B5EF4-FFF2-40B4-BE49-F238E27FC236}">
                  <a16:creationId xmlns:a16="http://schemas.microsoft.com/office/drawing/2014/main" id="{59432500-6345-139F-623B-75FA59F34C7D}"/>
                </a:ext>
              </a:extLst>
            </p:cNvPr>
            <p:cNvSpPr/>
            <p:nvPr/>
          </p:nvSpPr>
          <p:spPr>
            <a:xfrm>
              <a:off x="8716515" y="5661210"/>
              <a:ext cx="3235026"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Quiz Generation</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(QG)</a:t>
              </a:r>
            </a:p>
          </p:txBody>
        </p:sp>
        <p:sp>
          <p:nvSpPr>
            <p:cNvPr id="42" name="Rounded Rectangle 41">
              <a:extLst>
                <a:ext uri="{FF2B5EF4-FFF2-40B4-BE49-F238E27FC236}">
                  <a16:creationId xmlns:a16="http://schemas.microsoft.com/office/drawing/2014/main" id="{9F08A032-F1F3-72F1-C57B-59AE9D60020A}"/>
                </a:ext>
              </a:extLst>
            </p:cNvPr>
            <p:cNvSpPr/>
            <p:nvPr/>
          </p:nvSpPr>
          <p:spPr>
            <a:xfrm>
              <a:off x="7996381" y="8027926"/>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Student / Classroom Simulation</a:t>
              </a:r>
            </a:p>
          </p:txBody>
        </p:sp>
        <p:sp>
          <p:nvSpPr>
            <p:cNvPr id="43" name="Rounded Rectangle 42">
              <a:extLst>
                <a:ext uri="{FF2B5EF4-FFF2-40B4-BE49-F238E27FC236}">
                  <a16:creationId xmlns:a16="http://schemas.microsoft.com/office/drawing/2014/main" id="{B80CD669-0FD9-21AF-0C61-0EEC79C93293}"/>
                </a:ext>
              </a:extLst>
            </p:cNvPr>
            <p:cNvSpPr/>
            <p:nvPr/>
          </p:nvSpPr>
          <p:spPr>
            <a:xfrm>
              <a:off x="5273158" y="8027926"/>
              <a:ext cx="2471998"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Instructor’s</a:t>
              </a:r>
            </a:p>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 Goals</a:t>
              </a:r>
            </a:p>
          </p:txBody>
        </p:sp>
        <p:sp>
          <p:nvSpPr>
            <p:cNvPr id="44" name="Rounded Rectangle 43">
              <a:extLst>
                <a:ext uri="{FF2B5EF4-FFF2-40B4-BE49-F238E27FC236}">
                  <a16:creationId xmlns:a16="http://schemas.microsoft.com/office/drawing/2014/main" id="{EF0C65C1-3F73-D820-9390-7B3C77D023F1}"/>
                </a:ext>
              </a:extLst>
            </p:cNvPr>
            <p:cNvSpPr/>
            <p:nvPr/>
          </p:nvSpPr>
          <p:spPr>
            <a:xfrm>
              <a:off x="13508965" y="5661209"/>
              <a:ext cx="2037521"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p>
          </p:txBody>
        </p:sp>
        <p:sp>
          <p:nvSpPr>
            <p:cNvPr id="45" name="Rounded Rectangle 44">
              <a:extLst>
                <a:ext uri="{FF2B5EF4-FFF2-40B4-BE49-F238E27FC236}">
                  <a16:creationId xmlns:a16="http://schemas.microsoft.com/office/drawing/2014/main" id="{6DB47CE2-C02A-FC53-2CBA-BE7E538CEEBC}"/>
                </a:ext>
              </a:extLst>
            </p:cNvPr>
            <p:cNvSpPr/>
            <p:nvPr/>
          </p:nvSpPr>
          <p:spPr>
            <a:xfrm>
              <a:off x="13508964" y="6560867"/>
              <a:ext cx="2037521" cy="102636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Reasoning Abilities</a:t>
              </a:r>
            </a:p>
          </p:txBody>
        </p:sp>
        <p:cxnSp>
          <p:nvCxnSpPr>
            <p:cNvPr id="46" name="Straight Connector 45">
              <a:extLst>
                <a:ext uri="{FF2B5EF4-FFF2-40B4-BE49-F238E27FC236}">
                  <a16:creationId xmlns:a16="http://schemas.microsoft.com/office/drawing/2014/main" id="{458BD4C6-333B-1E1F-A116-90E262DFC0DD}"/>
                </a:ext>
              </a:extLst>
            </p:cNvPr>
            <p:cNvCxnSpPr>
              <a:cxnSpLocks/>
            </p:cNvCxnSpPr>
            <p:nvPr/>
          </p:nvCxnSpPr>
          <p:spPr>
            <a:xfrm flipV="1">
              <a:off x="7673458" y="6055522"/>
              <a:ext cx="837379" cy="1834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6D94A8D-FD4B-A6F7-63AF-4CAD12AE49F6}"/>
                </a:ext>
              </a:extLst>
            </p:cNvPr>
            <p:cNvCxnSpPr>
              <a:cxnSpLocks/>
            </p:cNvCxnSpPr>
            <p:nvPr/>
          </p:nvCxnSpPr>
          <p:spPr>
            <a:xfrm>
              <a:off x="7673458" y="6826423"/>
              <a:ext cx="837379" cy="15544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C6943EC-8BD0-0280-C5BA-EB5B626C2C84}"/>
                </a:ext>
              </a:extLst>
            </p:cNvPr>
            <p:cNvCxnSpPr>
              <a:cxnSpLocks/>
            </p:cNvCxnSpPr>
            <p:nvPr/>
          </p:nvCxnSpPr>
          <p:spPr>
            <a:xfrm>
              <a:off x="12031943" y="6055522"/>
              <a:ext cx="1409737" cy="101453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842AF7E-6DB5-2952-E46B-600CCEDED9B4}"/>
                </a:ext>
              </a:extLst>
            </p:cNvPr>
            <p:cNvCxnSpPr>
              <a:cxnSpLocks/>
            </p:cNvCxnSpPr>
            <p:nvPr/>
          </p:nvCxnSpPr>
          <p:spPr>
            <a:xfrm flipV="1">
              <a:off x="12027743" y="6055522"/>
              <a:ext cx="1413937" cy="89965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8A382D8-B3F5-A1C6-6744-7C6006F86647}"/>
                </a:ext>
              </a:extLst>
            </p:cNvPr>
            <p:cNvCxnSpPr>
              <a:cxnSpLocks/>
            </p:cNvCxnSpPr>
            <p:nvPr/>
          </p:nvCxnSpPr>
          <p:spPr>
            <a:xfrm>
              <a:off x="12027743" y="5962321"/>
              <a:ext cx="1413937"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84016F5-2746-F87D-91AA-F251E3BF94E1}"/>
                </a:ext>
              </a:extLst>
            </p:cNvPr>
            <p:cNvCxnSpPr>
              <a:cxnSpLocks/>
            </p:cNvCxnSpPr>
            <p:nvPr/>
          </p:nvCxnSpPr>
          <p:spPr>
            <a:xfrm>
              <a:off x="12027742" y="7048264"/>
              <a:ext cx="1413938" cy="17320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AE84637C-B7DC-2246-3FAE-A1B128E72BA8}"/>
                </a:ext>
              </a:extLst>
            </p:cNvPr>
            <p:cNvCxnSpPr>
              <a:cxnSpLocks/>
            </p:cNvCxnSpPr>
            <p:nvPr/>
          </p:nvCxnSpPr>
          <p:spPr>
            <a:xfrm>
              <a:off x="6262976" y="7340512"/>
              <a:ext cx="0" cy="68741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199B768D-293E-F661-554D-3DB0C8D0C69B}"/>
                </a:ext>
              </a:extLst>
            </p:cNvPr>
            <p:cNvCxnSpPr>
              <a:cxnSpLocks/>
            </p:cNvCxnSpPr>
            <p:nvPr/>
          </p:nvCxnSpPr>
          <p:spPr>
            <a:xfrm>
              <a:off x="7365983" y="7291013"/>
              <a:ext cx="762017" cy="736913"/>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3305478-9498-F010-7764-4A5615213978}"/>
                </a:ext>
              </a:extLst>
            </p:cNvPr>
            <p:cNvSpPr txBox="1"/>
            <p:nvPr/>
          </p:nvSpPr>
          <p:spPr>
            <a:xfrm>
              <a:off x="12369339" y="5485416"/>
              <a:ext cx="1226607" cy="461665"/>
            </a:xfrm>
            <a:prstGeom prst="rect">
              <a:avLst/>
            </a:prstGeom>
            <a:noFill/>
          </p:spPr>
          <p:txBody>
            <a:bodyPr wrap="square">
              <a:sp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LMs</a:t>
              </a:r>
            </a:p>
          </p:txBody>
        </p:sp>
        <p:sp>
          <p:nvSpPr>
            <p:cNvPr id="13" name="Rectangle 12">
              <a:extLst>
                <a:ext uri="{FF2B5EF4-FFF2-40B4-BE49-F238E27FC236}">
                  <a16:creationId xmlns:a16="http://schemas.microsoft.com/office/drawing/2014/main" id="{92EF5CAF-D163-0674-A2DE-9537540C8821}"/>
                </a:ext>
              </a:extLst>
            </p:cNvPr>
            <p:cNvSpPr/>
            <p:nvPr/>
          </p:nvSpPr>
          <p:spPr>
            <a:xfrm>
              <a:off x="8259620" y="5470175"/>
              <a:ext cx="7574739" cy="2216231"/>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6FB8B179-0A13-47FE-42F1-C6797750A618}"/>
                </a:ext>
              </a:extLst>
            </p:cNvPr>
            <p:cNvSpPr/>
            <p:nvPr/>
          </p:nvSpPr>
          <p:spPr>
            <a:xfrm>
              <a:off x="4754880" y="7899187"/>
              <a:ext cx="6522721" cy="1006469"/>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Oval 18">
              <a:extLst>
                <a:ext uri="{FF2B5EF4-FFF2-40B4-BE49-F238E27FC236}">
                  <a16:creationId xmlns:a16="http://schemas.microsoft.com/office/drawing/2014/main" id="{5BE13D69-9AE7-E858-37B8-855CD27C1170}"/>
                </a:ext>
              </a:extLst>
            </p:cNvPr>
            <p:cNvSpPr>
              <a:spLocks noChangeAspect="1"/>
            </p:cNvSpPr>
            <p:nvPr/>
          </p:nvSpPr>
          <p:spPr>
            <a:xfrm>
              <a:off x="8305188" y="5524735"/>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1</a:t>
              </a:r>
              <a:endParaRPr lang="en-US" sz="2500" dirty="0">
                <a:latin typeface="Helvetica Neue"/>
                <a:cs typeface="Helvetica Neue"/>
              </a:endParaRPr>
            </a:p>
          </p:txBody>
        </p:sp>
        <p:sp>
          <p:nvSpPr>
            <p:cNvPr id="20" name="Oval 19">
              <a:extLst>
                <a:ext uri="{FF2B5EF4-FFF2-40B4-BE49-F238E27FC236}">
                  <a16:creationId xmlns:a16="http://schemas.microsoft.com/office/drawing/2014/main" id="{E21D563D-A415-C3C1-3767-6C340717E3A6}"/>
                </a:ext>
              </a:extLst>
            </p:cNvPr>
            <p:cNvSpPr>
              <a:spLocks noChangeAspect="1"/>
            </p:cNvSpPr>
            <p:nvPr/>
          </p:nvSpPr>
          <p:spPr>
            <a:xfrm>
              <a:off x="4808117" y="7956593"/>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2</a:t>
              </a:r>
              <a:endParaRPr lang="en-US" sz="2500" dirty="0">
                <a:latin typeface="Helvetica Neue"/>
                <a:cs typeface="Helvetica Neue"/>
              </a:endParaRPr>
            </a:p>
          </p:txBody>
        </p:sp>
      </p:grpSp>
    </p:spTree>
    <p:extLst>
      <p:ext uri="{BB962C8B-B14F-4D97-AF65-F5344CB8AC3E}">
        <p14:creationId xmlns:p14="http://schemas.microsoft.com/office/powerpoint/2010/main" val="26213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27</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9" name="Group 1048">
            <a:extLst>
              <a:ext uri="{FF2B5EF4-FFF2-40B4-BE49-F238E27FC236}">
                <a16:creationId xmlns:a16="http://schemas.microsoft.com/office/drawing/2014/main" id="{8DC8D070-0E6F-24CB-0366-48466E42D10A}"/>
              </a:ext>
            </a:extLst>
          </p:cNvPr>
          <p:cNvGrpSpPr/>
          <p:nvPr/>
        </p:nvGrpSpPr>
        <p:grpSpPr>
          <a:xfrm>
            <a:off x="8714576" y="3162241"/>
            <a:ext cx="6566753" cy="1323439"/>
            <a:chOff x="8714576" y="3162241"/>
            <a:chExt cx="6566753"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14576" y="3291831"/>
              <a:ext cx="1508746" cy="923330"/>
            </a:xfrm>
            <a:prstGeom prst="rect">
              <a:avLst/>
            </a:prstGeom>
            <a:noFill/>
          </p:spPr>
          <p:txBody>
            <a:bodyPr wrap="none" lIns="91440" tIns="45720" rIns="91440" bIns="45720">
              <a:spAutoFit/>
            </a:bodyPr>
            <a:lstStyle/>
            <a:p>
              <a:pPr algn="ctr"/>
              <a:r>
                <a:rPr lang="en-US" altLang="zh-CN"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IfQA</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spTree>
    <p:extLst>
      <p:ext uri="{BB962C8B-B14F-4D97-AF65-F5344CB8AC3E}">
        <p14:creationId xmlns:p14="http://schemas.microsoft.com/office/powerpoint/2010/main" val="327515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spTree>
    <p:extLst>
      <p:ext uri="{BB962C8B-B14F-4D97-AF65-F5344CB8AC3E}">
        <p14:creationId xmlns:p14="http://schemas.microsoft.com/office/powerpoint/2010/main" val="1519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76162-B428-CC5F-5FEF-E07F1ECFA231}"/>
              </a:ext>
            </a:extLst>
          </p:cNvPr>
          <p:cNvSpPr>
            <a:spLocks noGrp="1"/>
          </p:cNvSpPr>
          <p:nvPr>
            <p:ph type="body" idx="12"/>
          </p:nvPr>
        </p:nvSpPr>
        <p:spPr/>
        <p:txBody>
          <a:bodyPr/>
          <a:lstStyle/>
          <a:p>
            <a:pPr algn="l"/>
            <a:r>
              <a:rPr lang="en-US" altLang="zh-CN" dirty="0">
                <a:solidFill>
                  <a:schemeClr val="tx1"/>
                </a:solidFill>
              </a:rPr>
              <a:t>Besides</a:t>
            </a:r>
            <a:r>
              <a:rPr lang="zh-CN" altLang="en-US" dirty="0">
                <a:solidFill>
                  <a:schemeClr val="tx1"/>
                </a:solidFill>
              </a:rPr>
              <a:t> </a:t>
            </a:r>
            <a:r>
              <a:rPr lang="en-US" altLang="zh-CN" dirty="0">
                <a:solidFill>
                  <a:schemeClr val="accent6"/>
                </a:solidFill>
              </a:rPr>
              <a:t>social</a:t>
            </a:r>
            <a:r>
              <a:rPr lang="zh-CN" altLang="en-US" dirty="0">
                <a:solidFill>
                  <a:schemeClr val="accent6"/>
                </a:solidFill>
              </a:rPr>
              <a:t> </a:t>
            </a:r>
            <a:r>
              <a:rPr lang="en-US" altLang="zh-CN" dirty="0">
                <a:solidFill>
                  <a:schemeClr val="accent6"/>
                </a:solidFill>
              </a:rPr>
              <a:t>network</a:t>
            </a:r>
            <a:r>
              <a:rPr lang="zh-CN" altLang="en-US" dirty="0">
                <a:solidFill>
                  <a:schemeClr val="accent6"/>
                </a:solidFill>
              </a:rPr>
              <a:t> </a:t>
            </a:r>
            <a:r>
              <a:rPr lang="en-US" altLang="zh-CN" dirty="0">
                <a:solidFill>
                  <a:schemeClr val="accent6"/>
                </a:solidFill>
              </a:rPr>
              <a:t>analysis</a:t>
            </a:r>
            <a:r>
              <a:rPr lang="zh-CN" altLang="en-US" dirty="0">
                <a:solidFill>
                  <a:schemeClr val="accent6"/>
                </a:solidFill>
              </a:rPr>
              <a:t> </a:t>
            </a:r>
            <a:r>
              <a:rPr lang="en-US" altLang="zh-CN" dirty="0">
                <a:solidFill>
                  <a:schemeClr val="tx1"/>
                </a:solidFill>
              </a:rPr>
              <a:t>and</a:t>
            </a:r>
            <a:r>
              <a:rPr lang="zh-CN" altLang="en-US" dirty="0">
                <a:solidFill>
                  <a:schemeClr val="tx1"/>
                </a:solidFill>
              </a:rPr>
              <a:t> </a:t>
            </a:r>
            <a:r>
              <a:rPr lang="en-US" altLang="zh-CN" dirty="0">
                <a:solidFill>
                  <a:schemeClr val="accent6"/>
                </a:solidFill>
              </a:rPr>
              <a:t>information</a:t>
            </a:r>
            <a:r>
              <a:rPr lang="zh-CN" altLang="en-US" dirty="0">
                <a:solidFill>
                  <a:schemeClr val="accent6"/>
                </a:solidFill>
              </a:rPr>
              <a:t> </a:t>
            </a:r>
            <a:r>
              <a:rPr lang="en-US" altLang="zh-CN" dirty="0">
                <a:solidFill>
                  <a:schemeClr val="accent6"/>
                </a:solidFill>
              </a:rPr>
              <a:t>systems</a:t>
            </a:r>
            <a:endParaRPr lang="en-US" dirty="0">
              <a:solidFill>
                <a:schemeClr val="accent6"/>
              </a:solidFill>
            </a:endParaRPr>
          </a:p>
        </p:txBody>
      </p:sp>
      <p:sp>
        <p:nvSpPr>
          <p:cNvPr id="3" name="Content Placeholder 2">
            <a:extLst>
              <a:ext uri="{FF2B5EF4-FFF2-40B4-BE49-F238E27FC236}">
                <a16:creationId xmlns:a16="http://schemas.microsoft.com/office/drawing/2014/main" id="{BB23DA5E-BB78-044B-403A-5D7038ADF7B6}"/>
              </a:ext>
            </a:extLst>
          </p:cNvPr>
          <p:cNvSpPr>
            <a:spLocks noGrp="1"/>
          </p:cNvSpPr>
          <p:nvPr>
            <p:ph idx="1"/>
          </p:nvPr>
        </p:nvSpPr>
        <p:spPr>
          <a:xfrm>
            <a:off x="668958" y="2432842"/>
            <a:ext cx="1515016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KDD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surprising</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processing,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text data</a:t>
            </a:r>
          </a:p>
          <a:p>
            <a:pPr marL="457200" indent="-457200">
              <a:buFont typeface="Arial" panose="020B0604020202020204" pitchFamily="34" charset="0"/>
              <a:buChar char="•"/>
            </a:pP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AI</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bringing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surprises:</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accurate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nice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image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1-min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video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created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sentences…</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Thanks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techs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less</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exhaustive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training.</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small</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impactful.</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models</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talk</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introduces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interdisciplinary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projects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Notre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Dame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DM</a:t>
            </a:r>
            <a:r>
              <a:rPr lang="en-US" altLang="zh-CN" sz="28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a:t>
            </a:r>
            <a:endParaRPr 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BF36B375-2BD5-4427-36E9-854FD323F607}"/>
              </a:ext>
            </a:extLst>
          </p:cNvPr>
          <p:cNvSpPr>
            <a:spLocks noGrp="1"/>
          </p:cNvSpPr>
          <p:nvPr>
            <p:ph type="title"/>
          </p:nvPr>
        </p:nvSpPr>
        <p:spPr/>
        <p:txBody>
          <a:bodyPr/>
          <a:lstStyle/>
          <a:p>
            <a:pPr algn="l"/>
            <a:r>
              <a:rPr lang="en-US" altLang="zh-CN" dirty="0"/>
              <a:t>Discover</a:t>
            </a:r>
            <a:r>
              <a:rPr lang="zh-CN" altLang="en-US" dirty="0"/>
              <a:t> </a:t>
            </a:r>
            <a:r>
              <a:rPr lang="en-US" altLang="zh-CN" dirty="0"/>
              <a:t>Knowledge</a:t>
            </a:r>
            <a:r>
              <a:rPr lang="zh-CN" altLang="en-US" dirty="0"/>
              <a:t> </a:t>
            </a:r>
            <a:r>
              <a:rPr lang="en-US" altLang="zh-CN" dirty="0"/>
              <a:t>for</a:t>
            </a:r>
            <a:r>
              <a:rPr lang="zh-CN" altLang="en-US" dirty="0"/>
              <a:t> </a:t>
            </a:r>
            <a:r>
              <a:rPr lang="en-US" altLang="zh-CN" dirty="0"/>
              <a:t>Broader</a:t>
            </a:r>
            <a:r>
              <a:rPr lang="zh-CN" altLang="en-US" dirty="0"/>
              <a:t> </a:t>
            </a:r>
            <a:r>
              <a:rPr lang="en-US" altLang="zh-CN" dirty="0"/>
              <a:t>Impact</a:t>
            </a:r>
            <a:endParaRPr lang="en-US" dirty="0"/>
          </a:p>
        </p:txBody>
      </p:sp>
      <p:sp>
        <p:nvSpPr>
          <p:cNvPr id="5" name="Slide Number Placeholder 4">
            <a:extLst>
              <a:ext uri="{FF2B5EF4-FFF2-40B4-BE49-F238E27FC236}">
                <a16:creationId xmlns:a16="http://schemas.microsoft.com/office/drawing/2014/main" id="{17055550-CEBB-4481-5254-CB0CD225999E}"/>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spTree>
    <p:extLst>
      <p:ext uri="{BB962C8B-B14F-4D97-AF65-F5344CB8AC3E}">
        <p14:creationId xmlns:p14="http://schemas.microsoft.com/office/powerpoint/2010/main" val="27548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pPr algn="l"/>
            <a:r>
              <a:rPr lang="en-US" altLang="zh-CN" dirty="0"/>
              <a:t>Retrieval</a:t>
            </a:r>
            <a:r>
              <a:rPr lang="zh-CN" altLang="en-US" dirty="0"/>
              <a:t> </a:t>
            </a:r>
            <a:r>
              <a:rPr lang="en-US" altLang="zh-CN" dirty="0"/>
              <a:t>Augmentation</a:t>
            </a:r>
            <a:endParaRPr lang="en-US" dirty="0"/>
          </a:p>
        </p:txBody>
      </p:sp>
      <p:sp>
        <p:nvSpPr>
          <p:cNvPr id="7" name="Text Placeholder 6">
            <a:extLst>
              <a:ext uri="{FF2B5EF4-FFF2-40B4-BE49-F238E27FC236}">
                <a16:creationId xmlns:a16="http://schemas.microsoft.com/office/drawing/2014/main" id="{6D927FFF-8B53-57DA-77B5-A234950D8BF0}"/>
              </a:ext>
            </a:extLst>
          </p:cNvPr>
          <p:cNvSpPr>
            <a:spLocks noGrp="1"/>
          </p:cNvSpPr>
          <p:nvPr>
            <p:ph type="body" idx="12"/>
          </p:nvPr>
        </p:nvSpPr>
        <p:spPr/>
        <p:txBody>
          <a:bodyPr/>
          <a:lstStyle/>
          <a:p>
            <a:pPr algn="l"/>
            <a:r>
              <a:rPr lang="en-US" altLang="zh-CN" dirty="0">
                <a:solidFill>
                  <a:schemeClr val="tx1"/>
                </a:solidFill>
              </a:rPr>
              <a:t>Unified</a:t>
            </a:r>
            <a:r>
              <a:rPr lang="zh-CN" altLang="en-US" dirty="0">
                <a:solidFill>
                  <a:schemeClr val="tx1"/>
                </a:solidFill>
              </a:rPr>
              <a:t> </a:t>
            </a:r>
            <a:r>
              <a:rPr lang="en-US" altLang="zh-CN" dirty="0">
                <a:solidFill>
                  <a:schemeClr val="tx1"/>
                </a:solidFill>
              </a:rPr>
              <a:t>Approach</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Commonsense</a:t>
            </a:r>
            <a:r>
              <a:rPr lang="zh-CN" altLang="en-US" dirty="0">
                <a:solidFill>
                  <a:schemeClr val="tx1"/>
                </a:solidFill>
              </a:rPr>
              <a:t> </a:t>
            </a:r>
            <a:r>
              <a:rPr lang="en-US" altLang="zh-CN" dirty="0">
                <a:solidFill>
                  <a:schemeClr val="tx1"/>
                </a:solidFill>
              </a:rPr>
              <a:t>Reasoning</a:t>
            </a:r>
            <a:r>
              <a:rPr lang="zh-CN" altLang="en-US" dirty="0">
                <a:solidFill>
                  <a:schemeClr val="tx1"/>
                </a:solidFill>
              </a:rPr>
              <a:t> </a:t>
            </a:r>
            <a:r>
              <a:rPr lang="en-US" altLang="zh-CN" dirty="0">
                <a:solidFill>
                  <a:schemeClr val="tx1"/>
                </a:solidFill>
              </a:rPr>
              <a:t>(</a:t>
            </a:r>
            <a:r>
              <a:rPr lang="en-US" altLang="zh-CN" dirty="0" err="1">
                <a:solidFill>
                  <a:schemeClr val="tx1"/>
                </a:solidFill>
              </a:rPr>
              <a:t>RACo</a:t>
            </a:r>
            <a:r>
              <a:rPr lang="en-US" altLang="zh-CN" dirty="0">
                <a:solidFill>
                  <a:schemeClr val="tx1"/>
                </a:solidFill>
              </a:rPr>
              <a:t>)</a:t>
            </a:r>
            <a:r>
              <a:rPr lang="zh-CN" altLang="en-US" dirty="0">
                <a:solidFill>
                  <a:schemeClr val="tx1"/>
                </a:solidFill>
              </a:rPr>
              <a:t> </a:t>
            </a:r>
            <a:r>
              <a:rPr lang="en-US" altLang="zh-CN" i="0" dirty="0">
                <a:solidFill>
                  <a:schemeClr val="tx1"/>
                </a:solidFill>
              </a:rPr>
              <a:t>[1]</a:t>
            </a:r>
            <a:endParaRPr lang="en-US" i="0" dirty="0">
              <a:solidFill>
                <a:schemeClr val="tx1"/>
              </a:solidFill>
            </a:endParaRPr>
          </a:p>
        </p:txBody>
      </p:sp>
      <p:sp>
        <p:nvSpPr>
          <p:cNvPr id="8" name="Rectangle 7">
            <a:extLst>
              <a:ext uri="{FF2B5EF4-FFF2-40B4-BE49-F238E27FC236}">
                <a16:creationId xmlns:a16="http://schemas.microsoft.com/office/drawing/2014/main" id="{1ECF3C5E-1D0D-C40E-C046-9E3D3E0D0615}"/>
              </a:ext>
            </a:extLst>
          </p:cNvPr>
          <p:cNvSpPr/>
          <p:nvPr/>
        </p:nvSpPr>
        <p:spPr>
          <a:xfrm>
            <a:off x="295920" y="525507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228641" y="517799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155564" y="510179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222283" y="2257840"/>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Text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528810" y="6487604"/>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245747" y="2422118"/>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Corpora</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Graphs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human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annotated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Bases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large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collection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of</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facts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events)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6966651" y="5892156"/>
            <a:ext cx="1562159" cy="1365047"/>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pic>
        <p:nvPicPr>
          <p:cNvPr id="2" name="Picture 10" descr="Wenhao Yu">
            <a:extLst>
              <a:ext uri="{FF2B5EF4-FFF2-40B4-BE49-F238E27FC236}">
                <a16:creationId xmlns:a16="http://schemas.microsoft.com/office/drawing/2014/main" id="{BF7E6E56-4FB6-31DE-B683-82A3D297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E026F7-54B0-9DC6-0063-37EE323E918F}"/>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16" name="TextBox 15">
            <a:extLst>
              <a:ext uri="{FF2B5EF4-FFF2-40B4-BE49-F238E27FC236}">
                <a16:creationId xmlns:a16="http://schemas.microsoft.com/office/drawing/2014/main" id="{A4B109D2-84C2-07A1-1529-E2620D22F647}"/>
              </a:ext>
            </a:extLst>
          </p:cNvPr>
          <p:cNvSpPr txBox="1"/>
          <p:nvPr/>
        </p:nvSpPr>
        <p:spPr>
          <a:xfrm>
            <a:off x="818201" y="8739823"/>
            <a:ext cx="9903124" cy="369332"/>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Tree>
    <p:extLst>
      <p:ext uri="{BB962C8B-B14F-4D97-AF65-F5344CB8AC3E}">
        <p14:creationId xmlns:p14="http://schemas.microsoft.com/office/powerpoint/2010/main" val="289540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31</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32</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F0E3B18B-FFBC-E8DE-C17F-55537FB00052}"/>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grpSp>
        <p:nvGrpSpPr>
          <p:cNvPr id="1037" name="Group 1036">
            <a:extLst>
              <a:ext uri="{FF2B5EF4-FFF2-40B4-BE49-F238E27FC236}">
                <a16:creationId xmlns:a16="http://schemas.microsoft.com/office/drawing/2014/main" id="{D4E5F4AE-3330-AA3C-7CC6-9B666FA73933}"/>
              </a:ext>
            </a:extLst>
          </p:cNvPr>
          <p:cNvGrpSpPr/>
          <p:nvPr/>
        </p:nvGrpSpPr>
        <p:grpSpPr>
          <a:xfrm>
            <a:off x="954993" y="5751803"/>
            <a:ext cx="7173007" cy="1349480"/>
            <a:chOff x="954993" y="5751803"/>
            <a:chExt cx="7173007" cy="1349480"/>
          </a:xfrm>
        </p:grpSpPr>
        <p:sp>
          <p:nvSpPr>
            <p:cNvPr id="53" name="TextBox 52">
              <a:extLst>
                <a:ext uri="{FF2B5EF4-FFF2-40B4-BE49-F238E27FC236}">
                  <a16:creationId xmlns:a16="http://schemas.microsoft.com/office/drawing/2014/main" id="{173B737D-DEA9-09BC-54A3-FE6044820F92}"/>
                </a:ext>
              </a:extLst>
            </p:cNvPr>
            <p:cNvSpPr txBox="1"/>
            <p:nvPr/>
          </p:nvSpPr>
          <p:spPr>
            <a:xfrm>
              <a:off x="3347636" y="5766379"/>
              <a:ext cx="4780364"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Integrated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heterogeneous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corpus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data-to-text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Developed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augmentation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unified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(best)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approach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tasks</a:t>
              </a:r>
              <a:r>
                <a:rPr lang="zh-CN" altLang="en-US" sz="2000" dirty="0">
                  <a:solidFill>
                    <a:schemeClr val="bg2">
                      <a:lumMod val="10000"/>
                    </a:schemeClr>
                  </a:solidFill>
                  <a:latin typeface="Helvetica Neue"/>
                  <a:cs typeface="Helvetica Neue"/>
                </a:rPr>
                <a:t> </a:t>
              </a:r>
              <a:endParaRPr lang="en-US" altLang="zh-CN" sz="2000" dirty="0">
                <a:solidFill>
                  <a:schemeClr val="bg2">
                    <a:lumMod val="10000"/>
                  </a:schemeClr>
                </a:solidFill>
                <a:latin typeface="Helvetica Neue"/>
                <a:cs typeface="Helvetica Neue"/>
              </a:endParaRPr>
            </a:p>
          </p:txBody>
        </p:sp>
        <p:pic>
          <p:nvPicPr>
            <p:cNvPr id="56" name="Graphic 55" descr="Table outline">
              <a:extLst>
                <a:ext uri="{FF2B5EF4-FFF2-40B4-BE49-F238E27FC236}">
                  <a16:creationId xmlns:a16="http://schemas.microsoft.com/office/drawing/2014/main" id="{1BAE88AB-08C0-ABBF-6889-7FA481B1E8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4234" y="5751803"/>
              <a:ext cx="731520" cy="731520"/>
            </a:xfrm>
            <a:prstGeom prst="rect">
              <a:avLst/>
            </a:prstGeom>
          </p:spPr>
        </p:pic>
        <p:pic>
          <p:nvPicPr>
            <p:cNvPr id="59" name="Graphic 58" descr="Network outline">
              <a:extLst>
                <a:ext uri="{FF2B5EF4-FFF2-40B4-BE49-F238E27FC236}">
                  <a16:creationId xmlns:a16="http://schemas.microsoft.com/office/drawing/2014/main" id="{AB6ECA1B-4336-1C0C-0F4D-6ABDB3AEF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993" y="6117563"/>
              <a:ext cx="731520" cy="731520"/>
            </a:xfrm>
            <a:prstGeom prst="rect">
              <a:avLst/>
            </a:prstGeom>
          </p:spPr>
        </p:pic>
        <p:pic>
          <p:nvPicPr>
            <p:cNvPr id="62" name="Graphic 61" descr="Database outline">
              <a:extLst>
                <a:ext uri="{FF2B5EF4-FFF2-40B4-BE49-F238E27FC236}">
                  <a16:creationId xmlns:a16="http://schemas.microsoft.com/office/drawing/2014/main" id="{8B3767A7-EA07-7387-2009-D24614A16E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4234" y="6369763"/>
              <a:ext cx="731520" cy="731520"/>
            </a:xfrm>
            <a:prstGeom prst="rect">
              <a:avLst/>
            </a:prstGeom>
          </p:spPr>
        </p:pic>
        <p:pic>
          <p:nvPicPr>
            <p:cNvPr id="1025" name="Graphic 1024" descr="Document outline">
              <a:extLst>
                <a:ext uri="{FF2B5EF4-FFF2-40B4-BE49-F238E27FC236}">
                  <a16:creationId xmlns:a16="http://schemas.microsoft.com/office/drawing/2014/main" id="{BDC7733A-5495-E2FD-F48A-F141721469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9235" y="6117563"/>
              <a:ext cx="731520" cy="731520"/>
            </a:xfrm>
            <a:prstGeom prst="rect">
              <a:avLst/>
            </a:prstGeom>
          </p:spPr>
        </p:pic>
        <p:cxnSp>
          <p:nvCxnSpPr>
            <p:cNvPr id="1029" name="Straight Arrow Connector 1028">
              <a:extLst>
                <a:ext uri="{FF2B5EF4-FFF2-40B4-BE49-F238E27FC236}">
                  <a16:creationId xmlns:a16="http://schemas.microsoft.com/office/drawing/2014/main" id="{A475CCC7-7F64-2A4F-C16A-F570FDE36C8B}"/>
                </a:ext>
              </a:extLst>
            </p:cNvPr>
            <p:cNvCxnSpPr/>
            <p:nvPr/>
          </p:nvCxnSpPr>
          <p:spPr>
            <a:xfrm>
              <a:off x="2285446" y="645687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8" name="Group 1047">
            <a:extLst>
              <a:ext uri="{FF2B5EF4-FFF2-40B4-BE49-F238E27FC236}">
                <a16:creationId xmlns:a16="http://schemas.microsoft.com/office/drawing/2014/main" id="{97B7A5E4-D916-0711-65D0-A485BA75AF72}"/>
              </a:ext>
            </a:extLst>
          </p:cNvPr>
          <p:cNvGrpSpPr/>
          <p:nvPr/>
        </p:nvGrpSpPr>
        <p:grpSpPr>
          <a:xfrm>
            <a:off x="8552937" y="5647920"/>
            <a:ext cx="7028753" cy="1681689"/>
            <a:chOff x="8552937" y="5647920"/>
            <a:chExt cx="7028753" cy="1681689"/>
          </a:xfrm>
        </p:grpSpPr>
        <p:pic>
          <p:nvPicPr>
            <p:cNvPr id="1030" name="Picture Placeholder 11">
              <a:extLst>
                <a:ext uri="{FF2B5EF4-FFF2-40B4-BE49-F238E27FC236}">
                  <a16:creationId xmlns:a16="http://schemas.microsoft.com/office/drawing/2014/main" id="{F51343AB-52A3-1B46-92A4-A073CDE3605F}"/>
                </a:ext>
              </a:extLst>
            </p:cNvPr>
            <p:cNvPicPr>
              <a:picLocks noChangeAspect="1"/>
            </p:cNvPicPr>
            <p:nvPr/>
          </p:nvPicPr>
          <p:blipFill>
            <a:blip r:embed="rId16"/>
            <a:srcRect l="3489" r="3489"/>
            <a:stretch/>
          </p:blipFill>
          <p:spPr>
            <a:xfrm>
              <a:off x="11157060" y="5656071"/>
              <a:ext cx="2046759" cy="914400"/>
            </a:xfrm>
            <a:prstGeom prst="rect">
              <a:avLst/>
            </a:prstGeom>
          </p:spPr>
        </p:pic>
        <p:pic>
          <p:nvPicPr>
            <p:cNvPr id="1031" name="Picture 1030" descr="A picture containing window, indoor, building, living&#10;&#10;Description automatically generated">
              <a:extLst>
                <a:ext uri="{FF2B5EF4-FFF2-40B4-BE49-F238E27FC236}">
                  <a16:creationId xmlns:a16="http://schemas.microsoft.com/office/drawing/2014/main" id="{FAA4D2E9-19BB-ED79-8C54-7DDF91CE45EA}"/>
                </a:ext>
              </a:extLst>
            </p:cNvPr>
            <p:cNvPicPr>
              <a:picLocks noChangeAspect="1"/>
            </p:cNvPicPr>
            <p:nvPr/>
          </p:nvPicPr>
          <p:blipFill>
            <a:blip r:embed="rId17"/>
            <a:stretch>
              <a:fillRect/>
            </a:stretch>
          </p:blipFill>
          <p:spPr>
            <a:xfrm>
              <a:off x="8552937" y="5656071"/>
              <a:ext cx="1962135" cy="914400"/>
            </a:xfrm>
            <a:prstGeom prst="rect">
              <a:avLst/>
            </a:prstGeom>
          </p:spPr>
        </p:pic>
        <p:pic>
          <p:nvPicPr>
            <p:cNvPr id="1032" name="Picture 1031" descr="A picture containing indoor, floor, furniture, cluttered&#10;&#10;Description automatically generated">
              <a:extLst>
                <a:ext uri="{FF2B5EF4-FFF2-40B4-BE49-F238E27FC236}">
                  <a16:creationId xmlns:a16="http://schemas.microsoft.com/office/drawing/2014/main" id="{32E6FBC9-9FFE-A35C-6168-A81CB93AC043}"/>
                </a:ext>
              </a:extLst>
            </p:cNvPr>
            <p:cNvPicPr>
              <a:picLocks noChangeAspect="1"/>
            </p:cNvPicPr>
            <p:nvPr/>
          </p:nvPicPr>
          <p:blipFill>
            <a:blip r:embed="rId18"/>
            <a:stretch>
              <a:fillRect/>
            </a:stretch>
          </p:blipFill>
          <p:spPr>
            <a:xfrm>
              <a:off x="13825135" y="5656071"/>
              <a:ext cx="1625600" cy="914400"/>
            </a:xfrm>
            <a:prstGeom prst="rect">
              <a:avLst/>
            </a:prstGeom>
          </p:spPr>
        </p:pic>
        <p:sp>
          <p:nvSpPr>
            <p:cNvPr id="1035" name="TextBox 1034">
              <a:extLst>
                <a:ext uri="{FF2B5EF4-FFF2-40B4-BE49-F238E27FC236}">
                  <a16:creationId xmlns:a16="http://schemas.microsoft.com/office/drawing/2014/main" id="{6846994C-3FC1-30AB-15FD-CBFBB0F6B37C}"/>
                </a:ext>
              </a:extLst>
            </p:cNvPr>
            <p:cNvSpPr txBox="1"/>
            <p:nvPr/>
          </p:nvSpPr>
          <p:spPr>
            <a:xfrm>
              <a:off x="8552937" y="6621723"/>
              <a:ext cx="2802635" cy="707886"/>
            </a:xfrm>
            <a:prstGeom prst="rect">
              <a:avLst/>
            </a:prstGeom>
            <a:noFill/>
          </p:spPr>
          <p:txBody>
            <a:bodyPr wrap="square">
              <a:spAutoFit/>
            </a:bodyPr>
            <a:lstStyle/>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Went to work</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leaving</a:t>
              </a:r>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windows open</a:t>
              </a:r>
            </a:p>
          </p:txBody>
        </p:sp>
        <p:sp>
          <p:nvSpPr>
            <p:cNvPr id="1039" name="TextBox 1038">
              <a:extLst>
                <a:ext uri="{FF2B5EF4-FFF2-40B4-BE49-F238E27FC236}">
                  <a16:creationId xmlns:a16="http://schemas.microsoft.com/office/drawing/2014/main" id="{E0BA3C88-EB55-57DA-2C0F-5E6FA39B2A5A}"/>
                </a:ext>
              </a:extLst>
            </p:cNvPr>
            <p:cNvSpPr txBox="1"/>
            <p:nvPr/>
          </p:nvSpPr>
          <p:spPr>
            <a:xfrm>
              <a:off x="13740075" y="6621723"/>
              <a:ext cx="1841615" cy="707886"/>
            </a:xfrm>
            <a:prstGeom prst="rect">
              <a:avLst/>
            </a:prstGeom>
            <a:noFill/>
          </p:spPr>
          <p:txBody>
            <a:bodyPr wrap="square">
              <a:spAutoFit/>
            </a:bodyPr>
            <a:lstStyle/>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Back</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home</a:t>
              </a: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mess</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5" name="Rectangle 1044">
              <a:extLst>
                <a:ext uri="{FF2B5EF4-FFF2-40B4-BE49-F238E27FC236}">
                  <a16:creationId xmlns:a16="http://schemas.microsoft.com/office/drawing/2014/main" id="{D2356D9F-266B-A1AE-6803-A46564541B36}"/>
                </a:ext>
              </a:extLst>
            </p:cNvPr>
            <p:cNvSpPr/>
            <p:nvPr/>
          </p:nvSpPr>
          <p:spPr>
            <a:xfrm>
              <a:off x="12692140" y="5647920"/>
              <a:ext cx="511679"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1046" name="Straight Arrow Connector 1045">
              <a:extLst>
                <a:ext uri="{FF2B5EF4-FFF2-40B4-BE49-F238E27FC236}">
                  <a16:creationId xmlns:a16="http://schemas.microsoft.com/office/drawing/2014/main" id="{AA89CB77-4D1E-A3F4-9AB5-3076958570FF}"/>
                </a:ext>
              </a:extLst>
            </p:cNvPr>
            <p:cNvCxnSpPr/>
            <p:nvPr/>
          </p:nvCxnSpPr>
          <p:spPr>
            <a:xfrm>
              <a:off x="10628876" y="611756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7" name="Straight Arrow Connector 1046">
              <a:extLst>
                <a:ext uri="{FF2B5EF4-FFF2-40B4-BE49-F238E27FC236}">
                  <a16:creationId xmlns:a16="http://schemas.microsoft.com/office/drawing/2014/main" id="{46FBF151-F5BB-53B5-43FC-68FADCC2CF24}"/>
                </a:ext>
              </a:extLst>
            </p:cNvPr>
            <p:cNvCxnSpPr/>
            <p:nvPr/>
          </p:nvCxnSpPr>
          <p:spPr>
            <a:xfrm>
              <a:off x="13377498" y="6109585"/>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ounded Rectangle 2">
            <a:extLst>
              <a:ext uri="{FF2B5EF4-FFF2-40B4-BE49-F238E27FC236}">
                <a16:creationId xmlns:a16="http://schemas.microsoft.com/office/drawing/2014/main" id="{4B3BB96E-4428-0D83-6EDC-4E574C9056A3}"/>
              </a:ext>
            </a:extLst>
          </p:cNvPr>
          <p:cNvSpPr/>
          <p:nvPr/>
        </p:nvSpPr>
        <p:spPr>
          <a:xfrm>
            <a:off x="812800" y="2439394"/>
            <a:ext cx="7315200" cy="2286000"/>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ounded Rectangle 5">
            <a:extLst>
              <a:ext uri="{FF2B5EF4-FFF2-40B4-BE49-F238E27FC236}">
                <a16:creationId xmlns:a16="http://schemas.microsoft.com/office/drawing/2014/main" id="{36D59E0C-376E-BE85-BF52-21FA96D37A44}"/>
              </a:ext>
            </a:extLst>
          </p:cNvPr>
          <p:cNvSpPr/>
          <p:nvPr/>
        </p:nvSpPr>
        <p:spPr>
          <a:xfrm>
            <a:off x="8351550" y="4916906"/>
            <a:ext cx="7315200" cy="261031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a:extLst>
              <a:ext uri="{FF2B5EF4-FFF2-40B4-BE49-F238E27FC236}">
                <a16:creationId xmlns:a16="http://schemas.microsoft.com/office/drawing/2014/main" id="{D0CB82E9-6699-69BB-C8CE-76E8FC341644}"/>
              </a:ext>
            </a:extLst>
          </p:cNvPr>
          <p:cNvCxnSpPr>
            <a:cxnSpLocks/>
          </p:cNvCxnSpPr>
          <p:nvPr/>
        </p:nvCxnSpPr>
        <p:spPr>
          <a:xfrm>
            <a:off x="8035013" y="4572000"/>
            <a:ext cx="457200" cy="45720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69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altLang="zh-CN" dirty="0">
                <a:solidFill>
                  <a:srgbClr val="FF0000"/>
                </a:solidFill>
              </a:rPr>
              <a:t>Knowledge</a:t>
            </a:r>
            <a:r>
              <a:rPr lang="en-US" altLang="zh-CN" dirty="0">
                <a:solidFill>
                  <a:schemeClr val="tx1"/>
                </a:solidFill>
              </a:rPr>
              <a:t>-augmented</a:t>
            </a:r>
            <a:r>
              <a:rPr lang="zh-CN" altLang="en-US" dirty="0">
                <a:solidFill>
                  <a:schemeClr val="tx1"/>
                </a:solidFill>
              </a:rPr>
              <a:t> </a:t>
            </a:r>
            <a:r>
              <a:rPr lang="en-US" altLang="zh-CN" dirty="0">
                <a:solidFill>
                  <a:srgbClr val="FF0000"/>
                </a:solidFill>
              </a:rPr>
              <a:t>Comparative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rgbClr val="FF0000"/>
                </a:solidFill>
              </a:rPr>
              <a:t>Abductive</a:t>
            </a:r>
            <a:r>
              <a:rPr lang="zh-CN" altLang="en-US" dirty="0">
                <a:solidFill>
                  <a:schemeClr val="tx1"/>
                </a:solidFill>
              </a:rPr>
              <a:t> </a:t>
            </a:r>
            <a:r>
              <a:rPr lang="en-US" altLang="zh-CN" dirty="0">
                <a:solidFill>
                  <a:schemeClr val="tx1"/>
                </a:solidFill>
              </a:rPr>
              <a:t>Reasoning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Scientific</a:t>
            </a:r>
            <a:r>
              <a:rPr lang="zh-CN" altLang="en-US" dirty="0"/>
              <a:t> </a:t>
            </a:r>
            <a:r>
              <a:rPr lang="en-US" altLang="zh-CN" dirty="0"/>
              <a:t>Text</a:t>
            </a:r>
            <a:r>
              <a:rPr lang="zh-CN" altLang="en-US" dirty="0"/>
              <a:t> </a:t>
            </a:r>
            <a:r>
              <a:rPr lang="en-US" altLang="zh-CN" dirty="0"/>
              <a:t>Intelligence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33</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16000" y="2222566"/>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6" name="Graphic 25" descr="Arrow: Straight outline">
            <a:extLst>
              <a:ext uri="{FF2B5EF4-FFF2-40B4-BE49-F238E27FC236}">
                <a16:creationId xmlns:a16="http://schemas.microsoft.com/office/drawing/2014/main" id="{009B23CD-FC6A-D4E9-B295-98408B4BE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559497" y="4834795"/>
            <a:ext cx="914400" cy="914400"/>
          </a:xfrm>
          <a:prstGeom prst="rect">
            <a:avLst/>
          </a:prstGeom>
        </p:spPr>
      </p:pic>
      <p:grpSp>
        <p:nvGrpSpPr>
          <p:cNvPr id="53" name="Group 52">
            <a:extLst>
              <a:ext uri="{FF2B5EF4-FFF2-40B4-BE49-F238E27FC236}">
                <a16:creationId xmlns:a16="http://schemas.microsoft.com/office/drawing/2014/main" id="{722B0E42-6EF5-7A93-5BBC-83AD00C42A73}"/>
              </a:ext>
            </a:extLst>
          </p:cNvPr>
          <p:cNvGrpSpPr/>
          <p:nvPr/>
        </p:nvGrpSpPr>
        <p:grpSpPr>
          <a:xfrm>
            <a:off x="5462526" y="2203227"/>
            <a:ext cx="3367316" cy="6400800"/>
            <a:chOff x="5802655" y="2222566"/>
            <a:chExt cx="3367316" cy="6400800"/>
          </a:xfrm>
        </p:grpSpPr>
        <p:sp>
          <p:nvSpPr>
            <p:cNvPr id="28" name="Oval 27">
              <a:extLst>
                <a:ext uri="{FF2B5EF4-FFF2-40B4-BE49-F238E27FC236}">
                  <a16:creationId xmlns:a16="http://schemas.microsoft.com/office/drawing/2014/main" id="{ED340904-60BF-7CBC-B60E-D17AA022E16B}"/>
                </a:ext>
              </a:extLst>
            </p:cNvPr>
            <p:cNvSpPr/>
            <p:nvPr/>
          </p:nvSpPr>
          <p:spPr>
            <a:xfrm>
              <a:off x="5802655" y="2222566"/>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IIS-2234058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9" name="TextBox 28">
              <a:extLst>
                <a:ext uri="{FF2B5EF4-FFF2-40B4-BE49-F238E27FC236}">
                  <a16:creationId xmlns:a16="http://schemas.microsoft.com/office/drawing/2014/main" id="{C406D172-A350-6B42-6F02-F0AACA625A55}"/>
                </a:ext>
              </a:extLst>
            </p:cNvPr>
            <p:cNvSpPr txBox="1"/>
            <p:nvPr/>
          </p:nvSpPr>
          <p:spPr>
            <a:xfrm>
              <a:off x="6078427" y="3434171"/>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Intelligent Scientific Text Analytics with</a:t>
              </a:r>
            </a:p>
            <a:p>
              <a:r>
                <a:rPr lang="en-US" altLang="zh-CN" sz="1800" dirty="0">
                  <a:solidFill>
                    <a:schemeClr val="tx1"/>
                  </a:solidFill>
                  <a:latin typeface="Times New Roman" panose="02020603050405020304" pitchFamily="18" charset="0"/>
                  <a:cs typeface="Times New Roman" panose="02020603050405020304" pitchFamily="18" charset="0"/>
                </a:rPr>
                <a:t>Knowledge-augmented Abductive Reasoning</a:t>
              </a:r>
            </a:p>
            <a:p>
              <a:r>
                <a:rPr lang="en-US" altLang="zh-CN" sz="1800" dirty="0">
                  <a:latin typeface="Times New Roman" panose="02020603050405020304" pitchFamily="18" charset="0"/>
                  <a:cs typeface="Times New Roman" panose="02020603050405020304" pitchFamily="18" charset="0"/>
                </a:rPr>
                <a:t>(2023-2026,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$599,962)</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0" name="Picture 4" descr="Professor Meng Jiang">
              <a:extLst>
                <a:ext uri="{FF2B5EF4-FFF2-40B4-BE49-F238E27FC236}">
                  <a16:creationId xmlns:a16="http://schemas.microsoft.com/office/drawing/2014/main" id="{033021B0-5F90-0A10-1163-1B407B23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694" y="543040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42D02D37-6A4F-0737-A375-9395EE039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457" y="7842184"/>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ngxia Yu - University of Notre Dame - United States | LinkedIn">
              <a:extLst>
                <a:ext uri="{FF2B5EF4-FFF2-40B4-BE49-F238E27FC236}">
                  <a16:creationId xmlns:a16="http://schemas.microsoft.com/office/drawing/2014/main" id="{2F7FC19C-B537-2FCE-83D4-A2EE15CF36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3679" y="6388004"/>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12" descr="Zhihan Zhang">
              <a:extLst>
                <a:ext uri="{FF2B5EF4-FFF2-40B4-BE49-F238E27FC236}">
                  <a16:creationId xmlns:a16="http://schemas.microsoft.com/office/drawing/2014/main" id="{97107A82-DD1B-3CE5-470B-BD865183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3174" y="636673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5122" name="Picture 2" descr="The scene captures a female scientist at her desk, illuminated by the soft glow of a desk lamp in a dimly lit laboratory. She's focused on a task at hand: identifying the flaws within a collection of scientific articles. On her desk, amidst various research papers, lies a single, prominent piece of paper. On this paper, the word &quot;however&quot; is written in large, bold letters, taking up significant space. This word marks the beginning of her critique, underscoring the critical turning point in her analysis. The environment around her, filled with lab equipment and books, highlights her dedication to scientific inquiry.">
            <a:extLst>
              <a:ext uri="{FF2B5EF4-FFF2-40B4-BE49-F238E27FC236}">
                <a16:creationId xmlns:a16="http://schemas.microsoft.com/office/drawing/2014/main" id="{AB2C157F-7012-B763-ECFC-067198CB3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4584" y="2445297"/>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84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dirty="0">
                <a:solidFill>
                  <a:schemeClr val="tx1"/>
                </a:solidFill>
              </a:rPr>
              <a:t>Human-oriented Knowledge Representation</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Graph</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000" dirty="0"/>
              <a:t>When Software &amp; Network Security meets Generative AI</a:t>
            </a:r>
            <a:endParaRPr lang="en-US" sz="4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34</a:t>
            </a:fld>
            <a:endParaRPr lang="en-US"/>
          </a:p>
        </p:txBody>
      </p:sp>
      <p:grpSp>
        <p:nvGrpSpPr>
          <p:cNvPr id="32" name="Group 31">
            <a:extLst>
              <a:ext uri="{FF2B5EF4-FFF2-40B4-BE49-F238E27FC236}">
                <a16:creationId xmlns:a16="http://schemas.microsoft.com/office/drawing/2014/main" id="{1A191BCC-0A54-8DFC-2D3F-40BF5023ED81}"/>
              </a:ext>
            </a:extLst>
          </p:cNvPr>
          <p:cNvGrpSpPr/>
          <p:nvPr/>
        </p:nvGrpSpPr>
        <p:grpSpPr>
          <a:xfrm>
            <a:off x="818201" y="2738500"/>
            <a:ext cx="3367316" cy="4572000"/>
            <a:chOff x="4798536" y="2222565"/>
            <a:chExt cx="3367316" cy="4572000"/>
          </a:xfrm>
        </p:grpSpPr>
        <p:sp>
          <p:nvSpPr>
            <p:cNvPr id="19" name="Oval 18">
              <a:extLst>
                <a:ext uri="{FF2B5EF4-FFF2-40B4-BE49-F238E27FC236}">
                  <a16:creationId xmlns:a16="http://schemas.microsoft.com/office/drawing/2014/main" id="{59894AD5-E309-B9DA-8F37-2BFD6D2DE48D}"/>
                </a:ext>
              </a:extLst>
            </p:cNvPr>
            <p:cNvSpPr>
              <a:spLocks/>
            </p:cNvSpPr>
            <p:nvPr/>
          </p:nvSpPr>
          <p:spPr>
            <a:xfrm>
              <a:off x="4798536" y="2222565"/>
              <a:ext cx="3367316" cy="45720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IIS-1849816</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20" name="TextBox 19">
              <a:extLst>
                <a:ext uri="{FF2B5EF4-FFF2-40B4-BE49-F238E27FC236}">
                  <a16:creationId xmlns:a16="http://schemas.microsoft.com/office/drawing/2014/main" id="{0F96F770-8605-77C0-C8C9-C717CB8B0488}"/>
                </a:ext>
              </a:extLst>
            </p:cNvPr>
            <p:cNvSpPr txBox="1"/>
            <p:nvPr/>
          </p:nvSpPr>
          <p:spPr>
            <a:xfrm>
              <a:off x="5074308" y="3259610"/>
              <a:ext cx="3091544" cy="1477328"/>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CRII: III: Beyond Similarity Learning: </a:t>
              </a:r>
              <a:r>
                <a:rPr lang="en-US" altLang="zh-CN" sz="1800" dirty="0">
                  <a:solidFill>
                    <a:srgbClr val="FF0000"/>
                  </a:solidFill>
                  <a:latin typeface="Times New Roman" panose="02020603050405020304" pitchFamily="18" charset="0"/>
                  <a:cs typeface="Times New Roman" panose="02020603050405020304" pitchFamily="18" charset="0"/>
                </a:rPr>
                <a:t>Complementarity</a:t>
              </a:r>
              <a:r>
                <a:rPr lang="en-US" altLang="zh-CN" sz="1800" dirty="0">
                  <a:solidFill>
                    <a:schemeClr val="tx1"/>
                  </a:solidFill>
                  <a:latin typeface="Times New Roman" panose="02020603050405020304" pitchFamily="18" charset="0"/>
                  <a:cs typeface="Times New Roman" panose="02020603050405020304" pitchFamily="18" charset="0"/>
                </a:rPr>
                <a:t> Learning for Contextual Behavior Modeling</a:t>
              </a:r>
            </a:p>
            <a:p>
              <a:r>
                <a:rPr lang="en-US" altLang="zh-CN" sz="1800" dirty="0">
                  <a:latin typeface="Times New Roman" panose="02020603050405020304" pitchFamily="18" charset="0"/>
                  <a:cs typeface="Times New Roman" panose="02020603050405020304" pitchFamily="18" charset="0"/>
                </a:rPr>
                <a:t>(2019-2021,</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$174,910)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21" name="Picture 4" descr="Professor Meng Jiang">
              <a:extLst>
                <a:ext uri="{FF2B5EF4-FFF2-40B4-BE49-F238E27FC236}">
                  <a16:creationId xmlns:a16="http://schemas.microsoft.com/office/drawing/2014/main" id="{F5AA46A0-1490-C2A2-B372-B22BE955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29" y="4902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14">
              <a:extLst>
                <a:ext uri="{FF2B5EF4-FFF2-40B4-BE49-F238E27FC236}">
                  <a16:creationId xmlns:a16="http://schemas.microsoft.com/office/drawing/2014/main" id="{6DD843EB-3AC2-17DA-BE13-4F2DDAE28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338" y="5985444"/>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B66F5018-36BF-8FFB-018F-640F209B3BE6}"/>
              </a:ext>
            </a:extLst>
          </p:cNvPr>
          <p:cNvGrpSpPr/>
          <p:nvPr/>
        </p:nvGrpSpPr>
        <p:grpSpPr>
          <a:xfrm>
            <a:off x="8579799" y="2057400"/>
            <a:ext cx="6858000" cy="2514600"/>
            <a:chOff x="8579799" y="2417416"/>
            <a:chExt cx="6858000" cy="2514600"/>
          </a:xfrm>
        </p:grpSpPr>
        <p:sp>
          <p:nvSpPr>
            <p:cNvPr id="3" name="Oval 2">
              <a:extLst>
                <a:ext uri="{FF2B5EF4-FFF2-40B4-BE49-F238E27FC236}">
                  <a16:creationId xmlns:a16="http://schemas.microsoft.com/office/drawing/2014/main" id="{929C8C43-7021-7289-CCBC-0129F560A745}"/>
                </a:ext>
              </a:extLst>
            </p:cNvPr>
            <p:cNvSpPr>
              <a:spLocks/>
            </p:cNvSpPr>
            <p:nvPr/>
          </p:nvSpPr>
          <p:spPr>
            <a:xfrm>
              <a:off x="8579799" y="2417416"/>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CCF-1901059</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D297090A-D7A6-DDCF-5BAA-48F7EE0D96A4}"/>
                </a:ext>
              </a:extLst>
            </p:cNvPr>
            <p:cNvSpPr txBox="1"/>
            <p:nvPr/>
          </p:nvSpPr>
          <p:spPr>
            <a:xfrm>
              <a:off x="8876670" y="3030346"/>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SHF: Medium: Collaborative Research: Semantically-Enhanced </a:t>
              </a:r>
              <a:r>
                <a:rPr lang="en-US" altLang="zh-CN" sz="1800" dirty="0">
                  <a:solidFill>
                    <a:srgbClr val="FF0000"/>
                  </a:solidFill>
                  <a:latin typeface="Times New Roman" panose="02020603050405020304" pitchFamily="18" charset="0"/>
                  <a:cs typeface="Times New Roman" panose="02020603050405020304" pitchFamily="18" charset="0"/>
                </a:rPr>
                <a:t>Software Traceability </a:t>
              </a:r>
              <a:r>
                <a:rPr lang="en-US" altLang="zh-CN" sz="1800" dirty="0">
                  <a:solidFill>
                    <a:schemeClr val="tx1"/>
                  </a:solidFill>
                  <a:latin typeface="Times New Roman" panose="02020603050405020304" pitchFamily="18" charset="0"/>
                  <a:cs typeface="Times New Roman" panose="02020603050405020304" pitchFamily="18" charset="0"/>
                </a:rPr>
                <a:t>for Supporting Human-Centric Tasks</a:t>
              </a:r>
            </a:p>
            <a:p>
              <a:r>
                <a:rPr lang="en-US" altLang="zh-CN" sz="1800" dirty="0">
                  <a:latin typeface="Times New Roman" panose="02020603050405020304" pitchFamily="18" charset="0"/>
                  <a:cs typeface="Times New Roman" panose="02020603050405020304" pitchFamily="18" charset="0"/>
                </a:rPr>
                <a:t>(2019-2024,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$1,035,030)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7" name="Picture 4" descr="Professor Meng Jiang">
              <a:extLst>
                <a:ext uri="{FF2B5EF4-FFF2-40B4-BE49-F238E27FC236}">
                  <a16:creationId xmlns:a16="http://schemas.microsoft.com/office/drawing/2014/main" id="{24F5BC15-9C15-7C17-9F38-C906C22E1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039" y="398061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07106D5A-E123-3151-12CA-DFBD6DE1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041" y="334556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essor Jane Cleland-Huang">
              <a:extLst>
                <a:ext uri="{FF2B5EF4-FFF2-40B4-BE49-F238E27FC236}">
                  <a16:creationId xmlns:a16="http://schemas.microsoft.com/office/drawing/2014/main" id="{8A49FF40-2BCA-A2BB-39E4-FF695FBAF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737" y="398061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Ronald Metoyer">
              <a:extLst>
                <a:ext uri="{FF2B5EF4-FFF2-40B4-BE49-F238E27FC236}">
                  <a16:creationId xmlns:a16="http://schemas.microsoft.com/office/drawing/2014/main" id="{8C08432F-A525-1896-382D-38D21E622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341" y="3953676"/>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341A597-5323-B47A-1B52-E6B90089AF22}"/>
              </a:ext>
            </a:extLst>
          </p:cNvPr>
          <p:cNvGrpSpPr/>
          <p:nvPr/>
        </p:nvGrpSpPr>
        <p:grpSpPr>
          <a:xfrm>
            <a:off x="8641485" y="5243988"/>
            <a:ext cx="6858000" cy="2514600"/>
            <a:chOff x="8641485" y="5604004"/>
            <a:chExt cx="6858000" cy="2514600"/>
          </a:xfrm>
        </p:grpSpPr>
        <p:sp>
          <p:nvSpPr>
            <p:cNvPr id="9" name="Oval 8">
              <a:extLst>
                <a:ext uri="{FF2B5EF4-FFF2-40B4-BE49-F238E27FC236}">
                  <a16:creationId xmlns:a16="http://schemas.microsoft.com/office/drawing/2014/main" id="{DB645C11-B523-5C2C-556A-6CB0E1096DB6}"/>
                </a:ext>
              </a:extLst>
            </p:cNvPr>
            <p:cNvSpPr>
              <a:spLocks/>
            </p:cNvSpPr>
            <p:nvPr/>
          </p:nvSpPr>
          <p:spPr>
            <a:xfrm>
              <a:off x="8641485" y="5604004"/>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N00014-22-1-2507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10" name="TextBox 9">
              <a:extLst>
                <a:ext uri="{FF2B5EF4-FFF2-40B4-BE49-F238E27FC236}">
                  <a16:creationId xmlns:a16="http://schemas.microsoft.com/office/drawing/2014/main" id="{A6103182-5673-1798-5AC6-13959B8200A6}"/>
                </a:ext>
              </a:extLst>
            </p:cNvPr>
            <p:cNvSpPr txBox="1"/>
            <p:nvPr/>
          </p:nvSpPr>
          <p:spPr>
            <a:xfrm>
              <a:off x="8938356" y="6216934"/>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“Towards Third Generation </a:t>
              </a:r>
              <a:r>
                <a:rPr lang="en-US" altLang="zh-CN" sz="1800" dirty="0">
                  <a:solidFill>
                    <a:srgbClr val="FF0000"/>
                  </a:solidFill>
                  <a:latin typeface="Times New Roman" panose="02020603050405020304" pitchFamily="18" charset="0"/>
                  <a:cs typeface="Times New Roman" panose="02020603050405020304" pitchFamily="18" charset="0"/>
                </a:rPr>
                <a:t>Network Intrusion Detection </a:t>
              </a:r>
              <a:r>
                <a:rPr lang="en-US" altLang="zh-CN" sz="1800" dirty="0">
                  <a:solidFill>
                    <a:schemeClr val="tx1"/>
                  </a:solidFill>
                  <a:latin typeface="Times New Roman" panose="02020603050405020304" pitchFamily="18" charset="0"/>
                  <a:cs typeface="Times New Roman" panose="02020603050405020304" pitchFamily="18" charset="0"/>
                </a:rPr>
                <a:t>and Prevention Systems</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$459,251)</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1" name="Picture 4" descr="Professor Meng Jiang">
              <a:extLst>
                <a:ext uri="{FF2B5EF4-FFF2-40B4-BE49-F238E27FC236}">
                  <a16:creationId xmlns:a16="http://schemas.microsoft.com/office/drawing/2014/main" id="{0A88A2D7-843B-6EE5-006D-3CE7098B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5737" y="7188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Home | Office of Naval Research">
              <a:extLst>
                <a:ext uri="{FF2B5EF4-FFF2-40B4-BE49-F238E27FC236}">
                  <a16:creationId xmlns:a16="http://schemas.microsoft.com/office/drawing/2014/main" id="{AE433F4F-68AC-DC5B-4F33-7A5EB7ACC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91861" y="6639610"/>
              <a:ext cx="18262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FFE90E23-D80C-4F7C-0004-A4A9262BAE0C}"/>
              </a:ext>
            </a:extLst>
          </p:cNvPr>
          <p:cNvSpPr txBox="1"/>
          <p:nvPr/>
        </p:nvSpPr>
        <p:spPr>
          <a:xfrm>
            <a:off x="818201" y="8129390"/>
            <a:ext cx="13047044" cy="923330"/>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Zeng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Enhancing taxonomy completion with concept generation via fusing relational representations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KDD</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1.</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Explaining tree model decisions in natural language for network intrusion detection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rgbClr val="FF0000"/>
                </a:solidFill>
                <a:latin typeface="Times New Roman" panose="02020603050405020304" pitchFamily="18" charset="0"/>
                <a:cs typeface="Times New Roman" panose="02020603050405020304" pitchFamily="18" charset="0"/>
              </a:rPr>
              <a:t>NeurIPS</a:t>
            </a:r>
            <a:r>
              <a:rPr lang="en-US" altLang="zh-CN" sz="1800" dirty="0">
                <a:solidFill>
                  <a:srgbClr val="FF0000"/>
                </a:solidFill>
                <a:latin typeface="Times New Roman" panose="02020603050405020304" pitchFamily="18" charset="0"/>
                <a:cs typeface="Times New Roman" panose="02020603050405020304" pitchFamily="18" charset="0"/>
              </a:rPr>
              <a:t>-XAIA</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Large language models are built-in autoregressive search engines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p:txBody>
      </p:sp>
      <p:pic>
        <p:nvPicPr>
          <p:cNvPr id="22" name="Graphic 21" descr="Arrow: Straight outline">
            <a:extLst>
              <a:ext uri="{FF2B5EF4-FFF2-40B4-BE49-F238E27FC236}">
                <a16:creationId xmlns:a16="http://schemas.microsoft.com/office/drawing/2014/main" id="{8AF9F958-967E-305C-6BBE-78D011348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345054">
            <a:off x="4100241" y="3395347"/>
            <a:ext cx="672613" cy="914400"/>
          </a:xfrm>
          <a:prstGeom prst="rect">
            <a:avLst/>
          </a:prstGeom>
        </p:spPr>
      </p:pic>
      <p:pic>
        <p:nvPicPr>
          <p:cNvPr id="23" name="Graphic 22" descr="Arrow: Straight outline">
            <a:extLst>
              <a:ext uri="{FF2B5EF4-FFF2-40B4-BE49-F238E27FC236}">
                <a16:creationId xmlns:a16="http://schemas.microsoft.com/office/drawing/2014/main" id="{919954B9-F176-02D7-818D-689C74B9D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64598">
            <a:off x="4078446" y="5349887"/>
            <a:ext cx="672613" cy="914400"/>
          </a:xfrm>
          <a:prstGeom prst="rect">
            <a:avLst/>
          </a:prstGeom>
        </p:spPr>
      </p:pic>
      <p:grpSp>
        <p:nvGrpSpPr>
          <p:cNvPr id="30" name="Group 29">
            <a:extLst>
              <a:ext uri="{FF2B5EF4-FFF2-40B4-BE49-F238E27FC236}">
                <a16:creationId xmlns:a16="http://schemas.microsoft.com/office/drawing/2014/main" id="{20D7F5D5-8069-0C5E-2821-43D5C9A3D999}"/>
              </a:ext>
            </a:extLst>
          </p:cNvPr>
          <p:cNvGrpSpPr/>
          <p:nvPr/>
        </p:nvGrpSpPr>
        <p:grpSpPr>
          <a:xfrm>
            <a:off x="4830244" y="2035673"/>
            <a:ext cx="3563774" cy="2727047"/>
            <a:chOff x="4830244" y="2035673"/>
            <a:chExt cx="3563774" cy="2727047"/>
          </a:xfrm>
        </p:grpSpPr>
        <p:sp>
          <p:nvSpPr>
            <p:cNvPr id="24" name="Rounded Rectangle 23">
              <a:extLst>
                <a:ext uri="{FF2B5EF4-FFF2-40B4-BE49-F238E27FC236}">
                  <a16:creationId xmlns:a16="http://schemas.microsoft.com/office/drawing/2014/main" id="{3AD61091-669D-3323-EBC0-3FB4B5424F01}"/>
                </a:ext>
              </a:extLst>
            </p:cNvPr>
            <p:cNvSpPr/>
            <p:nvPr/>
          </p:nvSpPr>
          <p:spPr>
            <a:xfrm>
              <a:off x="4830244" y="2035673"/>
              <a:ext cx="3563774" cy="272704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02CDBAD0-778A-841E-6A4C-20665AD699B2}"/>
                </a:ext>
              </a:extLst>
            </p:cNvPr>
            <p:cNvSpPr txBox="1"/>
            <p:nvPr/>
          </p:nvSpPr>
          <p:spPr>
            <a:xfrm>
              <a:off x="4920099" y="2200716"/>
              <a:ext cx="338406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graph:</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build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taxonomy</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concepts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generated</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word</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by</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word</a:t>
              </a:r>
              <a:r>
                <a:rPr lang="zh-CN" altLang="en-US" sz="2000" dirty="0">
                  <a:solidFill>
                    <a:srgbClr val="FF0000"/>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address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recall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a:t>
              </a:r>
            </a:p>
          </p:txBody>
        </p:sp>
        <p:pic>
          <p:nvPicPr>
            <p:cNvPr id="1034" name="Picture 10" descr="Qingkai Zeng">
              <a:extLst>
                <a:ext uri="{FF2B5EF4-FFF2-40B4-BE49-F238E27FC236}">
                  <a16:creationId xmlns:a16="http://schemas.microsoft.com/office/drawing/2014/main" id="{EA27BBA5-1E6A-7DB1-165F-F8D39AA05E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765" y="394008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A7BA9B-1B4A-DAC0-AC86-C066435BB409}"/>
                </a:ext>
              </a:extLst>
            </p:cNvPr>
            <p:cNvSpPr txBox="1"/>
            <p:nvPr/>
          </p:nvSpPr>
          <p:spPr>
            <a:xfrm>
              <a:off x="6199359" y="4093542"/>
              <a:ext cx="1712328" cy="400110"/>
            </a:xfrm>
            <a:prstGeom prst="rect">
              <a:avLst/>
            </a:prstGeom>
            <a:noFill/>
          </p:spPr>
          <p:txBody>
            <a:bodyPr wrap="none" rtlCol="0">
              <a:spAutoFit/>
            </a:bodyPr>
            <a:lstStyle/>
            <a:p>
              <a:r>
                <a:rPr lang="en-US" altLang="zh-CN" sz="2000" dirty="0" err="1">
                  <a:latin typeface="Helvetica Neue"/>
                  <a:cs typeface="Helvetica Neue"/>
                </a:rPr>
                <a:t>Qingkai</a:t>
              </a:r>
              <a:r>
                <a:rPr lang="zh-CN" altLang="en-US" sz="2000" dirty="0">
                  <a:latin typeface="Helvetica Neue"/>
                  <a:cs typeface="Helvetica Neue"/>
                </a:rPr>
                <a:t> </a:t>
              </a:r>
              <a:r>
                <a:rPr lang="en-US" altLang="zh-CN" sz="2000" dirty="0">
                  <a:latin typeface="Helvetica Neue"/>
                  <a:cs typeface="Helvetica Neue"/>
                </a:rPr>
                <a:t>Zeng</a:t>
              </a:r>
              <a:endParaRPr lang="en-US" sz="2000" dirty="0">
                <a:latin typeface="Helvetica Neue"/>
                <a:cs typeface="Helvetica Neue"/>
              </a:endParaRPr>
            </a:p>
          </p:txBody>
        </p:sp>
      </p:grpSp>
      <p:grpSp>
        <p:nvGrpSpPr>
          <p:cNvPr id="33" name="Group 32">
            <a:extLst>
              <a:ext uri="{FF2B5EF4-FFF2-40B4-BE49-F238E27FC236}">
                <a16:creationId xmlns:a16="http://schemas.microsoft.com/office/drawing/2014/main" id="{F4A7813D-7FF1-AEA0-854A-38B68DA7AAD0}"/>
              </a:ext>
            </a:extLst>
          </p:cNvPr>
          <p:cNvGrpSpPr/>
          <p:nvPr/>
        </p:nvGrpSpPr>
        <p:grpSpPr>
          <a:xfrm>
            <a:off x="4830244" y="4878952"/>
            <a:ext cx="3563774" cy="3250438"/>
            <a:chOff x="4830244" y="4878952"/>
            <a:chExt cx="3563774" cy="3250438"/>
          </a:xfrm>
        </p:grpSpPr>
        <p:sp>
          <p:nvSpPr>
            <p:cNvPr id="26" name="Rounded Rectangle 25">
              <a:extLst>
                <a:ext uri="{FF2B5EF4-FFF2-40B4-BE49-F238E27FC236}">
                  <a16:creationId xmlns:a16="http://schemas.microsoft.com/office/drawing/2014/main" id="{3E87B696-807F-7EDE-0CCA-4190CB43C278}"/>
                </a:ext>
              </a:extLst>
            </p:cNvPr>
            <p:cNvSpPr/>
            <p:nvPr/>
          </p:nvSpPr>
          <p:spPr>
            <a:xfrm>
              <a:off x="4830244" y="4878952"/>
              <a:ext cx="3563774" cy="325043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71B5F699-4ADD-FE57-3B73-419B1CFFFCCD}"/>
                </a:ext>
              </a:extLst>
            </p:cNvPr>
            <p:cNvSpPr txBox="1"/>
            <p:nvPr/>
          </p:nvSpPr>
          <p:spPr>
            <a:xfrm>
              <a:off x="4920099" y="5043996"/>
              <a:ext cx="3384064"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from</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tree:</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interpret</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decision</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tree</a:t>
              </a:r>
              <a:r>
                <a:rPr lang="zh-CN" altLang="en-US" sz="2000" dirty="0">
                  <a:solidFill>
                    <a:srgbClr val="FF0000"/>
                  </a:solidFill>
                  <a:latin typeface="Helvetica Neue"/>
                  <a:cs typeface="Helvetica Neue"/>
                </a:rPr>
                <a:t> </a:t>
              </a:r>
              <a:r>
                <a:rPr lang="en-US" altLang="zh-CN" sz="2000" dirty="0">
                  <a:solidFill>
                    <a:schemeClr val="bg2">
                      <a:lumMod val="10000"/>
                    </a:schemeClr>
                  </a:solidFill>
                  <a:latin typeface="Helvetica Neue"/>
                  <a:cs typeface="Helvetica Neue"/>
                </a:rPr>
                <a:t>predictions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domain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experts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who</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know</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little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about</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machine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learning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a:t>
              </a:r>
            </a:p>
          </p:txBody>
        </p:sp>
        <p:pic>
          <p:nvPicPr>
            <p:cNvPr id="1036" name="Picture 12" descr="Rounded avatar">
              <a:extLst>
                <a:ext uri="{FF2B5EF4-FFF2-40B4-BE49-F238E27FC236}">
                  <a16:creationId xmlns:a16="http://schemas.microsoft.com/office/drawing/2014/main" id="{93CFA1F5-F079-7C85-393A-ED57822DC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7765" y="7311907"/>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CCAE64A-EB28-80C1-8AB4-31CCA0A6E0CA}"/>
                </a:ext>
              </a:extLst>
            </p:cNvPr>
            <p:cNvSpPr txBox="1"/>
            <p:nvPr/>
          </p:nvSpPr>
          <p:spPr>
            <a:xfrm>
              <a:off x="6199359" y="7510022"/>
              <a:ext cx="1568058" cy="400110"/>
            </a:xfrm>
            <a:prstGeom prst="rect">
              <a:avLst/>
            </a:prstGeom>
            <a:noFill/>
          </p:spPr>
          <p:txBody>
            <a:bodyPr wrap="none" rtlCol="0">
              <a:spAutoFit/>
            </a:bodyPr>
            <a:lstStyle/>
            <a:p>
              <a:r>
                <a:rPr lang="en-US" altLang="zh-CN" sz="2000" dirty="0">
                  <a:latin typeface="Helvetica Neue"/>
                  <a:cs typeface="Helvetica Neue"/>
                </a:rPr>
                <a:t>Noah</a:t>
              </a:r>
              <a:r>
                <a:rPr lang="zh-CN" altLang="en-US" sz="2000" dirty="0">
                  <a:latin typeface="Helvetica Neue"/>
                  <a:cs typeface="Helvetica Neue"/>
                </a:rPr>
                <a:t> </a:t>
              </a:r>
              <a:r>
                <a:rPr lang="en-US" altLang="zh-CN" sz="2000" dirty="0" err="1">
                  <a:latin typeface="Helvetica Neue"/>
                  <a:cs typeface="Helvetica Neue"/>
                </a:rPr>
                <a:t>Ziems</a:t>
              </a:r>
              <a:endParaRPr lang="en-US" sz="2000" dirty="0">
                <a:latin typeface="Helvetica Neue"/>
                <a:cs typeface="Helvetica Neue"/>
              </a:endParaRPr>
            </a:p>
          </p:txBody>
        </p:sp>
      </p:grpSp>
    </p:spTree>
    <p:extLst>
      <p:ext uri="{BB962C8B-B14F-4D97-AF65-F5344CB8AC3E}">
        <p14:creationId xmlns:p14="http://schemas.microsoft.com/office/powerpoint/2010/main" val="367237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pic>
          <p:nvPicPr>
            <p:cNvPr id="1048" name="Picture 24">
              <a:extLst>
                <a:ext uri="{FF2B5EF4-FFF2-40B4-BE49-F238E27FC236}">
                  <a16:creationId xmlns:a16="http://schemas.microsoft.com/office/drawing/2014/main" id="{278ACBA9-CAD3-7D30-8876-7B35ACB37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872" y="3327384"/>
              <a:ext cx="2005361"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EC4A4E-BF02-E6FE-A784-5059B97AEA31}"/>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5"/>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pic>
          <p:nvPicPr>
            <p:cNvPr id="1036" name="Picture 12" descr="Gallaudet University - Home | Facebook">
              <a:extLst>
                <a:ext uri="{FF2B5EF4-FFF2-40B4-BE49-F238E27FC236}">
                  <a16:creationId xmlns:a16="http://schemas.microsoft.com/office/drawing/2014/main" id="{E42B4842-84BE-BBC3-F3F2-A4A2A8DD1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9309" y="3443649"/>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AC0B00D-205C-0B7B-F1FC-8015ABDD44B7}"/>
              </a:ext>
            </a:extLst>
          </p:cNvPr>
          <p:cNvGrpSpPr/>
          <p:nvPr/>
        </p:nvGrpSpPr>
        <p:grpSpPr>
          <a:xfrm>
            <a:off x="8137576" y="4557791"/>
            <a:ext cx="8128000" cy="4586209"/>
            <a:chOff x="8137576" y="4557791"/>
            <a:chExt cx="8128000" cy="4586209"/>
          </a:xfrm>
        </p:grpSpPr>
        <p:pic>
          <p:nvPicPr>
            <p:cNvPr id="7" name="Picture 8">
              <a:extLst>
                <a:ext uri="{FF2B5EF4-FFF2-40B4-BE49-F238E27FC236}">
                  <a16:creationId xmlns:a16="http://schemas.microsoft.com/office/drawing/2014/main" id="{42FDE8C5-1286-6879-FF5C-E5FCB0A40D13}"/>
                </a:ext>
              </a:extLst>
            </p:cNvPr>
            <p:cNvPicPr>
              <a:picLocks noChangeArrowheads="1"/>
            </p:cNvPicPr>
            <p:nvPr/>
          </p:nvPicPr>
          <p:blipFill>
            <a:blip r:embed="rId9"/>
            <a:srcRect/>
            <a:stretch/>
          </p:blipFill>
          <p:spPr bwMode="auto">
            <a:xfrm>
              <a:off x="8137576" y="457200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CE26C4-E810-04DA-3AE1-18B9571569F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60837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Specialized</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Specialized</a:t>
            </a:r>
            <a:r>
              <a:rPr lang="zh-CN" altLang="en-US" dirty="0">
                <a:solidFill>
                  <a:schemeClr val="tx1"/>
                </a:solidFill>
              </a:rPr>
              <a:t> </a:t>
            </a:r>
            <a:r>
              <a:rPr lang="en-US" altLang="zh-CN" dirty="0">
                <a:solidFill>
                  <a:schemeClr val="tx1"/>
                </a:solidFill>
              </a:rPr>
              <a:t>IA</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Suicidal</a:t>
            </a:r>
            <a:r>
              <a:rPr lang="zh-CN" altLang="en-US" dirty="0"/>
              <a:t> </a:t>
            </a:r>
            <a:r>
              <a:rPr lang="en-US" altLang="zh-CN" dirty="0"/>
              <a:t>Ideation</a:t>
            </a:r>
            <a:r>
              <a:rPr lang="zh-CN" altLang="en-US" dirty="0"/>
              <a:t> </a:t>
            </a:r>
            <a:r>
              <a:rPr lang="en-US" altLang="zh-CN" dirty="0"/>
              <a:t>meets</a:t>
            </a:r>
            <a:r>
              <a:rPr lang="zh-CN" altLang="en-US" dirty="0"/>
              <a:t> </a:t>
            </a:r>
            <a:r>
              <a:rPr lang="en-US" altLang="zh-CN" dirty="0"/>
              <a:t>Generative</a:t>
            </a:r>
            <a:r>
              <a:rPr lang="zh-CN" altLang="en-US" dirty="0"/>
              <a:t> </a:t>
            </a:r>
            <a:r>
              <a:rPr lang="en-US" altLang="zh-CN" dirty="0"/>
              <a:t>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36</a:t>
            </a:fld>
            <a:endParaRPr lang="en-US"/>
          </a:p>
        </p:txBody>
      </p:sp>
      <p:sp>
        <p:nvSpPr>
          <p:cNvPr id="3" name="Oval 2">
            <a:extLst>
              <a:ext uri="{FF2B5EF4-FFF2-40B4-BE49-F238E27FC236}">
                <a16:creationId xmlns:a16="http://schemas.microsoft.com/office/drawing/2014/main" id="{12DEDCC6-BDE2-F812-A3A8-8D8F3B3818C5}"/>
              </a:ext>
            </a:extLst>
          </p:cNvPr>
          <p:cNvSpPr/>
          <p:nvPr/>
        </p:nvSpPr>
        <p:spPr>
          <a:xfrm>
            <a:off x="11654970" y="2281116"/>
            <a:ext cx="3729557" cy="4874064"/>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1R21MH129688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211619"/>
            <a:ext cx="3453784" cy="138499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Advancing </a:t>
            </a:r>
            <a:r>
              <a:rPr lang="en-US" altLang="zh-CN" sz="2400" dirty="0">
                <a:solidFill>
                  <a:srgbClr val="FF0000"/>
                </a:solidFill>
                <a:latin typeface="Times New Roman" panose="02020603050405020304" pitchFamily="18" charset="0"/>
                <a:cs typeface="Times New Roman" panose="02020603050405020304" pitchFamily="18" charset="0"/>
              </a:rPr>
              <a:t>Real-Time Suicide Risk Detection</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a:t>
            </a:r>
            <a:r>
              <a:rPr lang="en-US" altLang="zh-CN" sz="1800" dirty="0">
                <a:solidFill>
                  <a:schemeClr val="tx1"/>
                </a:solidFill>
                <a:latin typeface="Times New Roman" panose="02020603050405020304" pitchFamily="18" charset="0"/>
                <a:cs typeface="Times New Roman" panose="02020603050405020304" pitchFamily="18" charset="0"/>
              </a:rPr>
              <a:t>hrough Digital Phenotyping</a:t>
            </a:r>
          </a:p>
          <a:p>
            <a:r>
              <a:rPr lang="en-US" altLang="zh-CN" sz="1800" dirty="0">
                <a:latin typeface="Times New Roman" panose="02020603050405020304" pitchFamily="18" charset="0"/>
                <a:cs typeface="Times New Roman" panose="02020603050405020304" pitchFamily="18" charset="0"/>
              </a:rPr>
              <a:t>(2022-2024,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$430,375)</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5047" y="561751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800202" y="4596614"/>
            <a:ext cx="1828800" cy="1828800"/>
          </a:xfrm>
          <a:prstGeom prst="rect">
            <a:avLst/>
          </a:prstGeom>
        </p:spPr>
      </p:pic>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D87F24A8-5046-7CF9-093C-94BB4D388EEC}"/>
              </a:ext>
            </a:extLst>
          </p:cNvPr>
          <p:cNvGrpSpPr/>
          <p:nvPr/>
        </p:nvGrpSpPr>
        <p:grpSpPr>
          <a:xfrm>
            <a:off x="871472" y="2325918"/>
            <a:ext cx="3729557" cy="4829262"/>
            <a:chOff x="871472" y="2325918"/>
            <a:chExt cx="3729557" cy="4829262"/>
          </a:xfrm>
        </p:grpSpPr>
        <p:sp>
          <p:nvSpPr>
            <p:cNvPr id="6" name="Oval 5">
              <a:extLst>
                <a:ext uri="{FF2B5EF4-FFF2-40B4-BE49-F238E27FC236}">
                  <a16:creationId xmlns:a16="http://schemas.microsoft.com/office/drawing/2014/main" id="{A995103E-C2F2-3E01-6D27-F4B44754A29A}"/>
                </a:ext>
              </a:extLst>
            </p:cNvPr>
            <p:cNvSpPr/>
            <p:nvPr/>
          </p:nvSpPr>
          <p:spPr>
            <a:xfrm>
              <a:off x="871472" y="2325918"/>
              <a:ext cx="3729557" cy="4829262"/>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IIS-2142827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256116" y="3311865"/>
              <a:ext cx="2981732" cy="1661993"/>
            </a:xfrm>
            <a:prstGeom prst="rect">
              <a:avLst/>
            </a:prstGeom>
            <a:noFill/>
          </p:spPr>
          <p:txBody>
            <a:bodyPr wrap="square">
              <a:spAutoFit/>
            </a:bodyPr>
            <a:lstStyle/>
            <a:p>
              <a:r>
                <a:rPr lang="en-US" altLang="zh-CN" sz="1800" b="1" dirty="0">
                  <a:solidFill>
                    <a:schemeClr val="tx1"/>
                  </a:solidFill>
                  <a:latin typeface="Times New Roman" panose="02020603050405020304" pitchFamily="18" charset="0"/>
                  <a:cs typeface="Times New Roman" panose="02020603050405020304" pitchFamily="18" charset="0"/>
                </a:rPr>
                <a:t>CAREER: </a:t>
              </a:r>
              <a:r>
                <a:rPr lang="en-US" altLang="zh-CN" sz="1800" dirty="0">
                  <a:solidFill>
                    <a:schemeClr val="tx1"/>
                  </a:solidFill>
                  <a:latin typeface="Times New Roman" panose="02020603050405020304" pitchFamily="18" charset="0"/>
                  <a:cs typeface="Times New Roman" panose="02020603050405020304" pitchFamily="18" charset="0"/>
                </a:rPr>
                <a:t>Synergistic Approaches for </a:t>
              </a:r>
              <a:r>
                <a:rPr lang="en-US" altLang="zh-CN" sz="2400" dirty="0">
                  <a:solidFill>
                    <a:srgbClr val="FF0000"/>
                  </a:solidFill>
                  <a:latin typeface="Times New Roman" panose="02020603050405020304" pitchFamily="18" charset="0"/>
                  <a:cs typeface="Times New Roman" panose="02020603050405020304" pitchFamily="18" charset="0"/>
                </a:rPr>
                <a:t>Specialized Intelligent Assistance</a:t>
              </a:r>
            </a:p>
            <a:p>
              <a:r>
                <a:rPr lang="en-US" altLang="zh-CN" sz="1800" dirty="0">
                  <a:latin typeface="Times New Roman" panose="02020603050405020304" pitchFamily="18" charset="0"/>
                  <a:cs typeface="Times New Roman" panose="02020603050405020304" pitchFamily="18" charset="0"/>
                </a:rPr>
                <a:t>(2022-2027,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$549,969)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631" y="5074182"/>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FBF195-77CF-E160-3889-36532E4CF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631" y="5959805"/>
              <a:ext cx="731520" cy="731520"/>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72CA4E3-065C-13BA-E037-4F73468D2972}"/>
              </a:ext>
            </a:extLst>
          </p:cNvPr>
          <p:cNvCxnSpPr>
            <a:cxnSpLocks/>
            <a:stCxn id="4100" idx="7"/>
            <a:endCxn id="38" idx="1"/>
          </p:cNvCxnSpPr>
          <p:nvPr/>
        </p:nvCxnSpPr>
        <p:spPr>
          <a:xfrm flipV="1">
            <a:off x="3165022" y="5537073"/>
            <a:ext cx="1709013" cy="529861"/>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Assistant Professor">
            <a:extLst>
              <a:ext uri="{FF2B5EF4-FFF2-40B4-BE49-F238E27FC236}">
                <a16:creationId xmlns:a16="http://schemas.microsoft.com/office/drawing/2014/main" id="{4D610519-5E1D-F576-4CC7-6B493462A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5047"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6" descr="Assistant Professor">
            <a:extLst>
              <a:ext uri="{FF2B5EF4-FFF2-40B4-BE49-F238E27FC236}">
                <a16:creationId xmlns:a16="http://schemas.microsoft.com/office/drawing/2014/main" id="{75D56A3A-7892-FA7C-AFED-AF577DF9E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24072"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8" descr="Building a Competitive Research Program: What Early Stage Investigators  Need to Know About the NIMH and NIMH Grants Process">
            <a:extLst>
              <a:ext uri="{FF2B5EF4-FFF2-40B4-BE49-F238E27FC236}">
                <a16:creationId xmlns:a16="http://schemas.microsoft.com/office/drawing/2014/main" id="{BEACAEED-7326-E7EB-CFF6-5F5E85FFD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06181" y="5552960"/>
            <a:ext cx="1151358" cy="863116"/>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88B85113-DB32-BEB0-ABE1-D7CBD3C8C601}"/>
              </a:ext>
            </a:extLst>
          </p:cNvPr>
          <p:cNvGrpSpPr/>
          <p:nvPr/>
        </p:nvGrpSpPr>
        <p:grpSpPr>
          <a:xfrm>
            <a:off x="4874033" y="2150626"/>
            <a:ext cx="6487387" cy="2445988"/>
            <a:chOff x="4874033" y="2150626"/>
            <a:chExt cx="6487387" cy="2445988"/>
          </a:xfrm>
        </p:grpSpPr>
        <p:sp>
          <p:nvSpPr>
            <p:cNvPr id="35" name="Rounded Rectangle 34">
              <a:extLst>
                <a:ext uri="{FF2B5EF4-FFF2-40B4-BE49-F238E27FC236}">
                  <a16:creationId xmlns:a16="http://schemas.microsoft.com/office/drawing/2014/main" id="{5DBC52E4-BE37-A92F-3C85-502DB338F489}"/>
                </a:ext>
              </a:extLst>
            </p:cNvPr>
            <p:cNvSpPr/>
            <p:nvPr/>
          </p:nvSpPr>
          <p:spPr>
            <a:xfrm>
              <a:off x="4874033" y="2150626"/>
              <a:ext cx="6487387" cy="244598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6" name="Picture 35">
              <a:extLst>
                <a:ext uri="{FF2B5EF4-FFF2-40B4-BE49-F238E27FC236}">
                  <a16:creationId xmlns:a16="http://schemas.microsoft.com/office/drawing/2014/main" id="{89A65F06-B7CD-9EFB-48CE-570EC688F212}"/>
                </a:ext>
              </a:extLst>
            </p:cNvPr>
            <p:cNvPicPr>
              <a:picLocks noChangeAspect="1"/>
            </p:cNvPicPr>
            <p:nvPr/>
          </p:nvPicPr>
          <p:blipFill>
            <a:blip r:embed="rId10">
              <a:biLevel thresh="75000"/>
            </a:blip>
            <a:stretch>
              <a:fillRect/>
            </a:stretch>
          </p:blipFill>
          <p:spPr>
            <a:xfrm>
              <a:off x="8302332" y="2281116"/>
              <a:ext cx="2884755" cy="2155523"/>
            </a:xfrm>
            <a:prstGeom prst="rect">
              <a:avLst/>
            </a:prstGeom>
          </p:spPr>
        </p:pic>
        <p:sp>
          <p:nvSpPr>
            <p:cNvPr id="41" name="TextBox 40">
              <a:extLst>
                <a:ext uri="{FF2B5EF4-FFF2-40B4-BE49-F238E27FC236}">
                  <a16:creationId xmlns:a16="http://schemas.microsoft.com/office/drawing/2014/main" id="{28ED8545-F2C8-0CE3-F407-26940AC1BC86}"/>
                </a:ext>
              </a:extLst>
            </p:cNvPr>
            <p:cNvSpPr txBox="1"/>
            <p:nvPr/>
          </p:nvSpPr>
          <p:spPr>
            <a:xfrm>
              <a:off x="5070524" y="2219458"/>
              <a:ext cx="3218824" cy="2308324"/>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SuicideWatch</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support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anyone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struggling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thoughts</a:t>
              </a:r>
            </a:p>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467K</a:t>
              </a:r>
              <a:b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Members</a:t>
              </a:r>
            </a:p>
          </p:txBody>
        </p:sp>
        <p:pic>
          <p:nvPicPr>
            <p:cNvPr id="42" name="Picture 41">
              <a:extLst>
                <a:ext uri="{FF2B5EF4-FFF2-40B4-BE49-F238E27FC236}">
                  <a16:creationId xmlns:a16="http://schemas.microsoft.com/office/drawing/2014/main" id="{F532CA3B-31B9-A175-E997-5DC7597FF389}"/>
                </a:ext>
              </a:extLst>
            </p:cNvPr>
            <p:cNvPicPr>
              <a:picLocks noChangeAspect="1"/>
            </p:cNvPicPr>
            <p:nvPr/>
          </p:nvPicPr>
          <p:blipFill>
            <a:blip r:embed="rId11">
              <a:biLevel thresh="75000"/>
              <a:extLst>
                <a:ext uri="{BEBA8EAE-BF5A-486C-A8C5-ECC9F3942E4B}">
                  <a14:imgProps xmlns:a14="http://schemas.microsoft.com/office/drawing/2010/main">
                    <a14:imgLayer r:embed="rId12">
                      <a14:imgEffect>
                        <a14:artisticGlass/>
                      </a14:imgEffect>
                    </a14:imgLayer>
                  </a14:imgProps>
                </a:ext>
              </a:extLst>
            </a:blip>
            <a:stretch>
              <a:fillRect/>
            </a:stretch>
          </p:blipFill>
          <p:spPr>
            <a:xfrm>
              <a:off x="8328300" y="2602499"/>
              <a:ext cx="2884755" cy="1463044"/>
            </a:xfrm>
            <a:prstGeom prst="rect">
              <a:avLst/>
            </a:prstGeom>
          </p:spPr>
        </p:pic>
      </p:grpSp>
      <p:grpSp>
        <p:nvGrpSpPr>
          <p:cNvPr id="55" name="Group 54">
            <a:extLst>
              <a:ext uri="{FF2B5EF4-FFF2-40B4-BE49-F238E27FC236}">
                <a16:creationId xmlns:a16="http://schemas.microsoft.com/office/drawing/2014/main" id="{4FA0B356-E98F-D083-2DC2-2CF1672739C2}"/>
              </a:ext>
            </a:extLst>
          </p:cNvPr>
          <p:cNvGrpSpPr/>
          <p:nvPr/>
        </p:nvGrpSpPr>
        <p:grpSpPr>
          <a:xfrm>
            <a:off x="4874034" y="6507075"/>
            <a:ext cx="6487386" cy="2475094"/>
            <a:chOff x="4874034" y="6507075"/>
            <a:chExt cx="6487386" cy="2475094"/>
          </a:xfrm>
        </p:grpSpPr>
        <p:sp>
          <p:nvSpPr>
            <p:cNvPr id="39" name="Rounded Rectangle 38">
              <a:extLst>
                <a:ext uri="{FF2B5EF4-FFF2-40B4-BE49-F238E27FC236}">
                  <a16:creationId xmlns:a16="http://schemas.microsoft.com/office/drawing/2014/main" id="{C5F941FA-D15F-C498-62DC-8B0F9153DC1C}"/>
                </a:ext>
              </a:extLst>
            </p:cNvPr>
            <p:cNvSpPr/>
            <p:nvPr/>
          </p:nvSpPr>
          <p:spPr>
            <a:xfrm>
              <a:off x="4874034" y="6507075"/>
              <a:ext cx="6487386" cy="247509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7" name="Graphic 46" descr="Smart Phone outline">
              <a:extLst>
                <a:ext uri="{FF2B5EF4-FFF2-40B4-BE49-F238E27FC236}">
                  <a16:creationId xmlns:a16="http://schemas.microsoft.com/office/drawing/2014/main" id="{973B576F-C1B4-263E-7E39-DDE929A645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0476" y="6698455"/>
              <a:ext cx="1358392" cy="1358392"/>
            </a:xfrm>
            <a:prstGeom prst="rect">
              <a:avLst/>
            </a:prstGeom>
          </p:spPr>
        </p:pic>
        <p:sp>
          <p:nvSpPr>
            <p:cNvPr id="49" name="TextBox 48">
              <a:extLst>
                <a:ext uri="{FF2B5EF4-FFF2-40B4-BE49-F238E27FC236}">
                  <a16:creationId xmlns:a16="http://schemas.microsoft.com/office/drawing/2014/main" id="{15B8EAD3-0721-2DBE-E548-94A6C351A275}"/>
                </a:ext>
              </a:extLst>
            </p:cNvPr>
            <p:cNvSpPr txBox="1"/>
            <p:nvPr/>
          </p:nvSpPr>
          <p:spPr>
            <a:xfrm>
              <a:off x="5070524" y="6537868"/>
              <a:ext cx="4972213" cy="1569660"/>
            </a:xfrm>
            <a:prstGeom prst="rect">
              <a:avLst/>
            </a:prstGeom>
            <a:noFill/>
          </p:spPr>
          <p:txBody>
            <a:bodyPr wrap="square">
              <a:spAutoFit/>
            </a:bodyPr>
            <a:lstStyle/>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two</a:t>
              </a:r>
              <a:r>
                <a:rPr lang="en-US" sz="2400" dirty="0">
                  <a:latin typeface="Helvetica Neue" panose="02000503000000020004" pitchFamily="2" charset="0"/>
                  <a:ea typeface="Helvetica Neue" panose="02000503000000020004" pitchFamily="2" charset="0"/>
                  <a:cs typeface="Helvetica Neue" panose="02000503000000020004" pitchFamily="2" charset="0"/>
                </a:rPr>
                <a:t> participants</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passive and active risk profiles that culminated in suicidal crises and subsequent psychiatric hospitalization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F41D43C8-2328-8661-BFBB-B4D5F8477A39}"/>
                </a:ext>
              </a:extLst>
            </p:cNvPr>
            <p:cNvSpPr txBox="1"/>
            <p:nvPr/>
          </p:nvSpPr>
          <p:spPr>
            <a:xfrm>
              <a:off x="5070524" y="8050947"/>
              <a:ext cx="6290896"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creenomics</a:t>
              </a:r>
              <a:r>
                <a:rPr lang="en-US" sz="2400" dirty="0">
                  <a:latin typeface="Helvetica Neue" panose="02000503000000020004" pitchFamily="2" charset="0"/>
                  <a:ea typeface="Helvetica Neue" panose="02000503000000020004" pitchFamily="2" charset="0"/>
                  <a:cs typeface="Helvetica Neue" panose="02000503000000020004" pitchFamily="2" charset="0"/>
                </a:rPr>
                <a:t> screenshot capture</a:t>
              </a:r>
            </a:p>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Ecological momentary assessment (E</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3" name="TextBox 52">
            <a:extLst>
              <a:ext uri="{FF2B5EF4-FFF2-40B4-BE49-F238E27FC236}">
                <a16:creationId xmlns:a16="http://schemas.microsoft.com/office/drawing/2014/main" id="{DD4548BC-FF2F-A618-7299-329DD06934E5}"/>
              </a:ext>
            </a:extLst>
          </p:cNvPr>
          <p:cNvSpPr txBox="1"/>
          <p:nvPr/>
        </p:nvSpPr>
        <p:spPr>
          <a:xfrm>
            <a:off x="5070524" y="4938772"/>
            <a:ext cx="4366497" cy="1200329"/>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Joint</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PhD</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program:</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Psychology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Computer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Science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(CSE)</a:t>
            </a:r>
          </a:p>
        </p:txBody>
      </p:sp>
      <p:sp>
        <p:nvSpPr>
          <p:cNvPr id="57" name="TextBox 56">
            <a:extLst>
              <a:ext uri="{FF2B5EF4-FFF2-40B4-BE49-F238E27FC236}">
                <a16:creationId xmlns:a16="http://schemas.microsoft.com/office/drawing/2014/main" id="{FBFAE1ED-BDB8-8B3C-BD55-60E95B19C8B2}"/>
              </a:ext>
            </a:extLst>
          </p:cNvPr>
          <p:cNvSpPr txBox="1"/>
          <p:nvPr/>
        </p:nvSpPr>
        <p:spPr>
          <a:xfrm>
            <a:off x="25759" y="7184961"/>
            <a:ext cx="4972213" cy="1754326"/>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Jiang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Phrase-level pairwise topic modeling to uncover helpful peer responses to online suicidal crises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Nature</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Humanities and Social Sciences Communications</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0.</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Embedding mental health discourse for community recommendation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ACL-CODI</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p>
        </p:txBody>
      </p:sp>
      <p:sp>
        <p:nvSpPr>
          <p:cNvPr id="58" name="TextBox 57">
            <a:extLst>
              <a:ext uri="{FF2B5EF4-FFF2-40B4-BE49-F238E27FC236}">
                <a16:creationId xmlns:a16="http://schemas.microsoft.com/office/drawing/2014/main" id="{21196D8B-10FB-E81B-127A-2A7B212923C6}"/>
              </a:ext>
            </a:extLst>
          </p:cNvPr>
          <p:cNvSpPr txBox="1"/>
          <p:nvPr/>
        </p:nvSpPr>
        <p:spPr>
          <a:xfrm>
            <a:off x="11433972" y="7287352"/>
            <a:ext cx="4972213"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Jacobucci</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 comparative case analysis of passively collected smartphone-based data in the days prior to psychiatric hospitalization for a suicidal crisis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Open Science Framework</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p>
        </p:txBody>
      </p:sp>
      <p:grpSp>
        <p:nvGrpSpPr>
          <p:cNvPr id="2" name="Group 1">
            <a:extLst>
              <a:ext uri="{FF2B5EF4-FFF2-40B4-BE49-F238E27FC236}">
                <a16:creationId xmlns:a16="http://schemas.microsoft.com/office/drawing/2014/main" id="{F563B4D3-23F1-FCBD-D085-5005D4315F58}"/>
              </a:ext>
            </a:extLst>
          </p:cNvPr>
          <p:cNvGrpSpPr/>
          <p:nvPr/>
        </p:nvGrpSpPr>
        <p:grpSpPr>
          <a:xfrm>
            <a:off x="5432008" y="2500787"/>
            <a:ext cx="5486400" cy="5468112"/>
            <a:chOff x="5154722" y="1795877"/>
            <a:chExt cx="5486400" cy="5468112"/>
          </a:xfrm>
        </p:grpSpPr>
        <p:pic>
          <p:nvPicPr>
            <p:cNvPr id="10" name="Picture 2" descr="dragon ball with 4 stars Logo PNG Vector (AI) Free Download">
              <a:extLst>
                <a:ext uri="{FF2B5EF4-FFF2-40B4-BE49-F238E27FC236}">
                  <a16:creationId xmlns:a16="http://schemas.microsoft.com/office/drawing/2014/main" id="{AC6878D7-0990-F2FD-69E2-6E284AC149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65B53D8-6BFB-6F20-0CDA-50374BB4BD7F}"/>
                </a:ext>
              </a:extLst>
            </p:cNvPr>
            <p:cNvSpPr/>
            <p:nvPr/>
          </p:nvSpPr>
          <p:spPr>
            <a:xfrm>
              <a:off x="6313707" y="3910280"/>
              <a:ext cx="3168432"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GPT-5?</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655979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b="1" dirty="0">
                <a:solidFill>
                  <a:schemeClr val="bg2">
                    <a:lumMod val="10000"/>
                  </a:schemeClr>
                </a:solidFill>
              </a:rPr>
              <a:t>Material</a:t>
            </a:r>
            <a:r>
              <a:rPr lang="zh-CN" altLang="en-US" sz="2800" b="1" dirty="0">
                <a:solidFill>
                  <a:schemeClr val="bg2">
                    <a:lumMod val="10000"/>
                  </a:schemeClr>
                </a:solidFill>
              </a:rPr>
              <a:t> </a:t>
            </a:r>
            <a:r>
              <a:rPr lang="en-US" altLang="zh-CN" sz="2800" b="1" dirty="0">
                <a:solidFill>
                  <a:schemeClr val="bg2">
                    <a:lumMod val="10000"/>
                  </a:schemeClr>
                </a:solidFill>
              </a:rPr>
              <a:t>Science</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Polymer</a:t>
            </a:r>
            <a:r>
              <a:rPr lang="zh-CN" altLang="en-US" sz="2800" b="1" dirty="0">
                <a:solidFill>
                  <a:schemeClr val="bg2">
                    <a:lumMod val="10000"/>
                  </a:schemeClr>
                </a:solidFill>
              </a:rPr>
              <a:t> </a:t>
            </a:r>
            <a:r>
              <a:rPr lang="en-US" altLang="zh-CN" sz="2800" b="1" dirty="0">
                <a:solidFill>
                  <a:schemeClr val="bg2">
                    <a:lumMod val="10000"/>
                  </a:schemeClr>
                </a:solidFill>
              </a:rPr>
              <a:t>Informatics</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Graph</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data</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augmentation</a:t>
            </a:r>
          </a:p>
          <a:p>
            <a:pPr marL="1201618" lvl="2"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a:p>
            <a:pPr marL="1201618" lvl="2" indent="-457200">
              <a:buFont typeface="Arial" panose="020B0604020202020204" pitchFamily="34" charset="0"/>
              <a:buChar char="•"/>
            </a:pP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Environment</a:t>
            </a:r>
            <a:r>
              <a:rPr lang="zh-CN" altLang="en-US" sz="2800" dirty="0">
                <a:solidFill>
                  <a:schemeClr val="bg2">
                    <a:lumMod val="10000"/>
                  </a:schemeClr>
                </a:solidFill>
              </a:rPr>
              <a:t> </a:t>
            </a:r>
            <a:r>
              <a:rPr lang="en-US" altLang="zh-CN" sz="2800" dirty="0">
                <a:solidFill>
                  <a:schemeClr val="bg2">
                    <a:lumMod val="10000"/>
                  </a:schemeClr>
                </a:solidFill>
              </a:rPr>
              <a:t>(non-Rationale)</a:t>
            </a:r>
            <a:r>
              <a:rPr lang="zh-CN" altLang="en-US" sz="2800" dirty="0">
                <a:solidFill>
                  <a:schemeClr val="bg2">
                    <a:lumMod val="10000"/>
                  </a:schemeClr>
                </a:solidFill>
              </a:rPr>
              <a:t> </a:t>
            </a:r>
            <a:r>
              <a:rPr lang="en-US" altLang="zh-CN" sz="2800" dirty="0">
                <a:solidFill>
                  <a:schemeClr val="bg2">
                    <a:lumMod val="10000"/>
                  </a:schemeClr>
                </a:solidFill>
              </a:rPr>
              <a:t>replacement;</a:t>
            </a:r>
            <a:r>
              <a:rPr lang="zh-CN" altLang="en-US" sz="2800" dirty="0">
                <a:solidFill>
                  <a:schemeClr val="bg2">
                    <a:lumMod val="10000"/>
                  </a:schemeClr>
                </a:solidFill>
              </a:rPr>
              <a:t> </a:t>
            </a:r>
            <a:r>
              <a:rPr lang="en-US" altLang="zh-CN" sz="2800" dirty="0">
                <a:solidFill>
                  <a:schemeClr val="bg2">
                    <a:lumMod val="10000"/>
                  </a:schemeClr>
                </a:solidFill>
              </a:rPr>
              <a:t>Label-anchored</a:t>
            </a:r>
            <a:r>
              <a:rPr lang="zh-CN" altLang="en-US" sz="2800" dirty="0">
                <a:solidFill>
                  <a:schemeClr val="bg2">
                    <a:lumMod val="10000"/>
                  </a:schemeClr>
                </a:solidFill>
              </a:rPr>
              <a:t> </a:t>
            </a:r>
            <a:r>
              <a:rPr lang="en-US" altLang="zh-CN" sz="2800" dirty="0">
                <a:solidFill>
                  <a:schemeClr val="bg2">
                    <a:lumMod val="10000"/>
                  </a:schemeClr>
                </a:solidFill>
              </a:rPr>
              <a:t>mix-up</a:t>
            </a:r>
          </a:p>
          <a:p>
            <a:pPr marL="1201618" lvl="2" indent="-457200">
              <a:buFont typeface="Arial" panose="020B0604020202020204" pitchFamily="34" charset="0"/>
              <a:buChar char="•"/>
            </a:pPr>
            <a:r>
              <a:rPr lang="en-US" altLang="zh-CN" sz="2800" dirty="0">
                <a:solidFill>
                  <a:schemeClr val="bg2">
                    <a:lumMod val="10000"/>
                  </a:schemeClr>
                </a:solidFill>
              </a:rPr>
              <a:t>Explicit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Parameter-</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highlight>
                  <a:srgbClr val="FFFF00"/>
                </a:highlight>
              </a:rPr>
              <a:t>data-centric</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transfer</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p>
          <a:p>
            <a:pPr marL="457200" indent="-457200">
              <a:buFont typeface="Arial" panose="020B0604020202020204" pitchFamily="34" charset="0"/>
              <a:buChar char="•"/>
            </a:pPr>
            <a:r>
              <a:rPr lang="en-US" altLang="zh-CN" sz="2800" b="1" dirty="0">
                <a:solidFill>
                  <a:schemeClr val="bg2">
                    <a:lumMod val="10000"/>
                  </a:schemeClr>
                </a:solidFill>
              </a:rPr>
              <a:t>Online</a:t>
            </a:r>
            <a:r>
              <a:rPr lang="zh-CN" altLang="en-US" sz="2800" b="1" dirty="0">
                <a:solidFill>
                  <a:schemeClr val="bg2">
                    <a:lumMod val="10000"/>
                  </a:schemeClr>
                </a:solidFill>
              </a:rPr>
              <a:t> </a:t>
            </a:r>
            <a:r>
              <a:rPr lang="en-US" altLang="zh-CN" sz="2800" b="1" dirty="0">
                <a:solidFill>
                  <a:schemeClr val="bg2">
                    <a:lumMod val="10000"/>
                  </a:schemeClr>
                </a:solidFill>
              </a:rPr>
              <a:t>Education</a:t>
            </a:r>
            <a:r>
              <a:rPr lang="zh-CN" altLang="en-US" sz="2800" b="1"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DHH)</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Knowledge-augmented</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NLP</a:t>
            </a:r>
          </a:p>
          <a:p>
            <a:pPr marL="1201618" lvl="2" indent="-457200">
              <a:buFont typeface="Arial" panose="020B0604020202020204" pitchFamily="34" charset="0"/>
              <a:buChar char="•"/>
            </a:pP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answering;</a:t>
            </a:r>
            <a:r>
              <a:rPr lang="zh-CN" altLang="en-US" sz="2800" dirty="0">
                <a:solidFill>
                  <a:schemeClr val="bg2">
                    <a:lumMod val="10000"/>
                  </a:schemeClr>
                </a:solidFill>
              </a:rPr>
              <a:t> </a:t>
            </a: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generation</a:t>
            </a:r>
          </a:p>
          <a:p>
            <a:pPr marL="1201618" lvl="2" indent="-457200">
              <a:buFont typeface="Arial" panose="020B0604020202020204" pitchFamily="34" charset="0"/>
              <a:buChar char="•"/>
            </a:pP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heterogeneity;</a:t>
            </a:r>
            <a:r>
              <a:rPr lang="zh-CN" altLang="en-US" sz="2800" dirty="0">
                <a:solidFill>
                  <a:schemeClr val="bg2">
                    <a:lumMod val="10000"/>
                  </a:schemeClr>
                </a:solidFill>
              </a:rPr>
              <a:t> </a:t>
            </a:r>
            <a:r>
              <a:rPr lang="en-US" altLang="zh-CN" sz="2800" dirty="0">
                <a:solidFill>
                  <a:schemeClr val="bg2">
                    <a:lumMod val="10000"/>
                  </a:schemeClr>
                </a:solidFill>
              </a:rPr>
              <a:t>Multiple</a:t>
            </a:r>
            <a:r>
              <a:rPr lang="zh-CN" altLang="en-US" sz="2800" dirty="0">
                <a:solidFill>
                  <a:schemeClr val="bg2">
                    <a:lumMod val="10000"/>
                  </a:schemeClr>
                </a:solidFill>
              </a:rPr>
              <a:t> </a:t>
            </a:r>
            <a:r>
              <a:rPr lang="en-US" altLang="zh-CN" sz="2800" dirty="0">
                <a:solidFill>
                  <a:schemeClr val="bg2">
                    <a:lumMod val="10000"/>
                  </a:schemeClr>
                </a:solidFill>
              </a:rPr>
              <a:t>types</a:t>
            </a:r>
            <a:r>
              <a:rPr lang="zh-CN" altLang="en-US" sz="2800" dirty="0">
                <a:solidFill>
                  <a:schemeClr val="bg2">
                    <a:lumMod val="10000"/>
                  </a:schemeClr>
                </a:solidFill>
              </a:rPr>
              <a:t> </a:t>
            </a:r>
            <a:r>
              <a:rPr lang="en-US" altLang="zh-CN" sz="2800" dirty="0">
                <a:solidFill>
                  <a:schemeClr val="bg2">
                    <a:lumMod val="10000"/>
                  </a:schemeClr>
                </a:solidFill>
              </a:rPr>
              <a:t>of</a:t>
            </a:r>
            <a:r>
              <a:rPr lang="zh-CN" altLang="en-US" sz="2800" dirty="0">
                <a:solidFill>
                  <a:schemeClr val="bg2">
                    <a:lumMod val="10000"/>
                  </a:schemeClr>
                </a:solidFill>
              </a:rPr>
              <a:t> </a:t>
            </a:r>
            <a:r>
              <a:rPr lang="en-US" altLang="zh-CN" sz="2800" dirty="0">
                <a:solidFill>
                  <a:schemeClr val="bg2">
                    <a:lumMod val="10000"/>
                  </a:schemeClr>
                </a:solidFill>
              </a:rPr>
              <a:t>Reasoning</a:t>
            </a:r>
            <a:r>
              <a:rPr lang="zh-CN" altLang="en-US" sz="2800" dirty="0">
                <a:solidFill>
                  <a:schemeClr val="bg2">
                    <a:lumMod val="10000"/>
                  </a:schemeClr>
                </a:solidFill>
              </a:rPr>
              <a:t> </a:t>
            </a:r>
            <a:r>
              <a:rPr lang="en-US" altLang="zh-CN" sz="2800" dirty="0">
                <a:solidFill>
                  <a:schemeClr val="bg2">
                    <a:lumMod val="10000"/>
                  </a:schemeClr>
                </a:solidFill>
              </a:rPr>
              <a:t>(e.g.,</a:t>
            </a:r>
            <a:r>
              <a:rPr lang="zh-CN" altLang="en-US" sz="2800" dirty="0">
                <a:solidFill>
                  <a:schemeClr val="bg2">
                    <a:lumMod val="10000"/>
                  </a:schemeClr>
                </a:solidFill>
              </a:rPr>
              <a:t> </a:t>
            </a:r>
            <a:r>
              <a:rPr lang="en-US" altLang="zh-CN" sz="2800" dirty="0">
                <a:solidFill>
                  <a:schemeClr val="bg2">
                    <a:lumMod val="10000"/>
                  </a:schemeClr>
                </a:solidFill>
              </a:rPr>
              <a:t>Comparative,</a:t>
            </a:r>
            <a:r>
              <a:rPr lang="zh-CN" altLang="en-US" sz="2800" dirty="0">
                <a:solidFill>
                  <a:schemeClr val="bg2">
                    <a:lumMod val="10000"/>
                  </a:schemeClr>
                </a:solidFill>
              </a:rPr>
              <a:t> </a:t>
            </a:r>
            <a:r>
              <a:rPr lang="en-US" altLang="zh-CN" sz="2800" dirty="0">
                <a:solidFill>
                  <a:schemeClr val="bg2">
                    <a:lumMod val="10000"/>
                  </a:schemeClr>
                </a:solidFill>
              </a:rPr>
              <a:t>Abductive)</a:t>
            </a:r>
          </a:p>
          <a:p>
            <a:pPr marL="457200" indent="-457200">
              <a:buFont typeface="Arial" panose="020B0604020202020204" pitchFamily="34" charset="0"/>
              <a:buChar char="•"/>
            </a:pPr>
            <a:r>
              <a:rPr lang="en-US" altLang="zh-CN" sz="2800" b="1" dirty="0">
                <a:solidFill>
                  <a:schemeClr val="bg2">
                    <a:lumMod val="10000"/>
                  </a:schemeClr>
                </a:solidFill>
              </a:rPr>
              <a:t>Software</a:t>
            </a:r>
            <a:r>
              <a:rPr lang="zh-CN" altLang="en-US" sz="2800" b="1" dirty="0">
                <a:solidFill>
                  <a:schemeClr val="bg2">
                    <a:lumMod val="10000"/>
                  </a:schemeClr>
                </a:solidFill>
              </a:rPr>
              <a:t> </a:t>
            </a:r>
            <a:r>
              <a:rPr lang="en-US" altLang="zh-CN" sz="2800" b="1" dirty="0">
                <a:solidFill>
                  <a:schemeClr val="bg2">
                    <a:lumMod val="10000"/>
                  </a:schemeClr>
                </a:solidFill>
              </a:rPr>
              <a:t>&amp;</a:t>
            </a:r>
            <a:r>
              <a:rPr lang="zh-CN" altLang="en-US" sz="2800" b="1" dirty="0">
                <a:solidFill>
                  <a:schemeClr val="bg2">
                    <a:lumMod val="10000"/>
                  </a:schemeClr>
                </a:solidFill>
              </a:rPr>
              <a:t> </a:t>
            </a:r>
            <a:r>
              <a:rPr lang="en-US" altLang="zh-CN" sz="2800" b="1" dirty="0">
                <a:solidFill>
                  <a:schemeClr val="bg2">
                    <a:lumMod val="10000"/>
                  </a:schemeClr>
                </a:solidFill>
              </a:rPr>
              <a:t>Network</a:t>
            </a:r>
            <a:r>
              <a:rPr lang="zh-CN" altLang="en-US" sz="2800" b="1" dirty="0">
                <a:solidFill>
                  <a:schemeClr val="bg2">
                    <a:lumMod val="10000"/>
                  </a:schemeClr>
                </a:solidFill>
              </a:rPr>
              <a:t> </a:t>
            </a:r>
            <a:r>
              <a:rPr lang="en-US" altLang="zh-CN" sz="2800" b="1" dirty="0">
                <a:solidFill>
                  <a:schemeClr val="bg2">
                    <a:lumMod val="10000"/>
                  </a:schemeClr>
                </a:solidFill>
              </a:rPr>
              <a:t>Security</a:t>
            </a:r>
            <a:r>
              <a:rPr lang="zh-CN" altLang="en-US" sz="2800" b="1"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b="1" dirty="0">
                <a:solidFill>
                  <a:schemeClr val="bg2">
                    <a:lumMod val="10000"/>
                  </a:schemeClr>
                </a:solidFill>
              </a:rPr>
              <a:t>Mental</a:t>
            </a:r>
            <a:r>
              <a:rPr lang="zh-CN" altLang="en-US" sz="2800" b="1" dirty="0">
                <a:solidFill>
                  <a:schemeClr val="bg2">
                    <a:lumMod val="10000"/>
                  </a:schemeClr>
                </a:solidFill>
              </a:rPr>
              <a:t> </a:t>
            </a:r>
            <a:r>
              <a:rPr lang="en-US" altLang="zh-CN" sz="2800" b="1" dirty="0">
                <a:solidFill>
                  <a:schemeClr val="bg2">
                    <a:lumMod val="10000"/>
                  </a:schemeClr>
                </a:solidFill>
              </a:rPr>
              <a:t>Health</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Suicide</a:t>
            </a:r>
            <a:r>
              <a:rPr lang="zh-CN" altLang="en-US" sz="2800" b="1" dirty="0">
                <a:solidFill>
                  <a:schemeClr val="bg2">
                    <a:lumMod val="10000"/>
                  </a:schemeClr>
                </a:solidFill>
              </a:rPr>
              <a:t> </a:t>
            </a:r>
            <a:r>
              <a:rPr lang="en-US" altLang="zh-CN" sz="2800" b="1" dirty="0">
                <a:solidFill>
                  <a:schemeClr val="bg2">
                    <a:lumMod val="10000"/>
                  </a:schemeClr>
                </a:solidFill>
              </a:rPr>
              <a:t>Prevention</a:t>
            </a: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Doing</a:t>
            </a:r>
            <a:r>
              <a:rPr lang="zh-CN" altLang="en-US" dirty="0">
                <a:solidFill>
                  <a:schemeClr val="tx1"/>
                </a:solidFill>
              </a:rPr>
              <a:t> </a:t>
            </a:r>
            <a:r>
              <a:rPr lang="en-US" altLang="zh-CN" dirty="0">
                <a:solidFill>
                  <a:schemeClr val="tx1"/>
                </a:solidFill>
              </a:rPr>
              <a:t>interdisciplinary</a:t>
            </a:r>
            <a:r>
              <a:rPr lang="zh-CN" altLang="en-US" dirty="0">
                <a:solidFill>
                  <a:schemeClr val="tx1"/>
                </a:solidFill>
              </a:rPr>
              <a:t> </a:t>
            </a:r>
            <a:r>
              <a:rPr lang="en-US" altLang="zh-CN" dirty="0">
                <a:solidFill>
                  <a:schemeClr val="tx1"/>
                </a:solidFill>
              </a:rPr>
              <a:t>research</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rgbClr val="FF0000"/>
                </a:solidFill>
              </a:rPr>
              <a:t>lots</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fun</a:t>
            </a:r>
            <a:r>
              <a:rPr lang="en-US" altLang="zh-CN" dirty="0">
                <a:solidFill>
                  <a:schemeClr val="tx1"/>
                </a:solidFill>
              </a:rPr>
              <a:t>!</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Conclusions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37</a:t>
            </a:fld>
            <a:endParaRPr lang="en-US" dirty="0"/>
          </a:p>
        </p:txBody>
      </p:sp>
    </p:spTree>
    <p:extLst>
      <p:ext uri="{BB962C8B-B14F-4D97-AF65-F5344CB8AC3E}">
        <p14:creationId xmlns:p14="http://schemas.microsoft.com/office/powerpoint/2010/main" val="37652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us</a:t>
            </a:r>
            <a:r>
              <a:rPr lang="zh-CN" altLang="en-US" dirty="0"/>
              <a:t> </a:t>
            </a:r>
            <a:r>
              <a:rPr lang="en-US" altLang="zh-CN" dirty="0"/>
              <a:t>in</a:t>
            </a:r>
            <a:r>
              <a:rPr lang="zh-CN" altLang="en-US" dirty="0"/>
              <a:t> </a:t>
            </a:r>
            <a:r>
              <a:rPr lang="en-US" altLang="zh-CN" dirty="0"/>
              <a:t>South</a:t>
            </a:r>
            <a:r>
              <a:rPr lang="zh-CN" altLang="en-US" dirty="0"/>
              <a:t> </a:t>
            </a:r>
            <a:r>
              <a:rPr lang="en-US" altLang="zh-CN" dirty="0"/>
              <a:t>Bend!</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38</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89AE5B-616E-C33D-2C7C-B1EDF2E48DC4}"/>
              </a:ext>
            </a:extLst>
          </p:cNvPr>
          <p:cNvSpPr/>
          <p:nvPr/>
        </p:nvSpPr>
        <p:spPr>
          <a:xfrm>
            <a:off x="609600" y="8552329"/>
            <a:ext cx="1434353" cy="412377"/>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itle 3">
            <a:extLst>
              <a:ext uri="{FF2B5EF4-FFF2-40B4-BE49-F238E27FC236}">
                <a16:creationId xmlns:a16="http://schemas.microsoft.com/office/drawing/2014/main" id="{72656426-FEDA-820B-CCD9-97616ED6DEF8}"/>
              </a:ext>
            </a:extLst>
          </p:cNvPr>
          <p:cNvSpPr>
            <a:spLocks noGrp="1"/>
          </p:cNvSpPr>
          <p:nvPr>
            <p:ph type="title"/>
          </p:nvPr>
        </p:nvSpPr>
        <p:spPr>
          <a:xfrm>
            <a:off x="812270" y="1768909"/>
            <a:ext cx="14631460" cy="618302"/>
          </a:xfrm>
        </p:spPr>
        <p:txBody>
          <a:bodyPr/>
          <a:lstStyle/>
          <a:p>
            <a:r>
              <a:rPr lang="en-US" altLang="zh-CN" sz="7200" dirty="0">
                <a:solidFill>
                  <a:srgbClr val="C00000"/>
                </a:solidFill>
              </a:rPr>
              <a:t>WARNING</a:t>
            </a:r>
            <a:endParaRPr lang="en-US" sz="7200" dirty="0">
              <a:solidFill>
                <a:srgbClr val="C00000"/>
              </a:solidFill>
            </a:endParaRPr>
          </a:p>
        </p:txBody>
      </p:sp>
      <p:sp>
        <p:nvSpPr>
          <p:cNvPr id="12" name="TextBox 11">
            <a:extLst>
              <a:ext uri="{FF2B5EF4-FFF2-40B4-BE49-F238E27FC236}">
                <a16:creationId xmlns:a16="http://schemas.microsoft.com/office/drawing/2014/main" id="{AB87189F-37BF-1EBC-27BD-679FDA68C2B0}"/>
              </a:ext>
            </a:extLst>
          </p:cNvPr>
          <p:cNvSpPr txBox="1"/>
          <p:nvPr/>
        </p:nvSpPr>
        <p:spPr>
          <a:xfrm>
            <a:off x="1741848" y="2930613"/>
            <a:ext cx="13101911" cy="5078313"/>
          </a:xfrm>
          <a:prstGeom prst="rect">
            <a:avLst/>
          </a:prstGeom>
          <a:noFill/>
        </p:spPr>
        <p:txBody>
          <a:bodyPr wrap="square" rtlCol="0">
            <a:spAutoFit/>
          </a:bodyPr>
          <a:lstStyle/>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contains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different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types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techniques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has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limited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For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welcome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ask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questions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end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can</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related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papers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slides.</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Slide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numbers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Q&amp;A.</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would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not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be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possible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without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collaborators</a:t>
            </a: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amazing</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students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will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top</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sz="3600" dirty="0">
              <a:solidFill>
                <a:schemeClr val="bg1"/>
              </a:solidFill>
              <a:latin typeface="Aptos Narrow" panose="020F0502020204030204" pitchFamily="34" charset="0"/>
              <a:ea typeface="Source Sans Pro" panose="020F0502020204030204" pitchFamily="34" charset="0"/>
              <a:cs typeface="Helvetica Neue"/>
            </a:endParaRPr>
          </a:p>
        </p:txBody>
      </p:sp>
      <p:sp>
        <p:nvSpPr>
          <p:cNvPr id="2" name="Slide Number Placeholder 4">
            <a:extLst>
              <a:ext uri="{FF2B5EF4-FFF2-40B4-BE49-F238E27FC236}">
                <a16:creationId xmlns:a16="http://schemas.microsoft.com/office/drawing/2014/main" id="{4E9A397E-1609-19C1-FC84-0F9E74F1151D}"/>
              </a:ext>
            </a:extLst>
          </p:cNvPr>
          <p:cNvSpPr>
            <a:spLocks noGrp="1"/>
          </p:cNvSpPr>
          <p:nvPr>
            <p:ph type="sldNum" sz="quarter" idx="11"/>
          </p:nvPr>
        </p:nvSpPr>
        <p:spPr>
          <a:xfrm>
            <a:off x="15115705" y="8616409"/>
            <a:ext cx="848129" cy="365760"/>
          </a:xfrm>
        </p:spPr>
        <p:txBody>
          <a:bodyPr/>
          <a:lstStyle/>
          <a:p>
            <a:pPr>
              <a:defRPr/>
            </a:pPr>
            <a:fld id="{91F31FA6-B0B4-9940-9B47-E6B321700686}" type="slidenum">
              <a:rPr lang="en-US" sz="3600" smtClean="0">
                <a:solidFill>
                  <a:schemeClr val="bg1"/>
                </a:solidFill>
              </a:rPr>
              <a:pPr>
                <a:defRPr/>
              </a:pPr>
              <a:t>3</a:t>
            </a:fld>
            <a:endParaRPr lang="en-US" sz="3600">
              <a:solidFill>
                <a:schemeClr val="bg1"/>
              </a:solidFill>
            </a:endParaRPr>
          </a:p>
        </p:txBody>
      </p:sp>
      <p:sp>
        <p:nvSpPr>
          <p:cNvPr id="3" name="TextBox 2">
            <a:extLst>
              <a:ext uri="{FF2B5EF4-FFF2-40B4-BE49-F238E27FC236}">
                <a16:creationId xmlns:a16="http://schemas.microsoft.com/office/drawing/2014/main" id="{6BD650CC-F085-8EC0-0E68-B067CE31724E}"/>
              </a:ext>
            </a:extLst>
          </p:cNvPr>
          <p:cNvSpPr txBox="1"/>
          <p:nvPr/>
        </p:nvSpPr>
        <p:spPr>
          <a:xfrm>
            <a:off x="668958" y="8683566"/>
            <a:ext cx="13534722" cy="400110"/>
          </a:xfrm>
          <a:prstGeom prst="rect">
            <a:avLst/>
          </a:prstGeom>
          <a:noFill/>
        </p:spPr>
        <p:txBody>
          <a:bodyPr wrap="square">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[1]</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XX et al. (20XX). XXX, XXX.</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Goku as a Role Model - Japan Powered">
            <a:extLst>
              <a:ext uri="{FF2B5EF4-FFF2-40B4-BE49-F238E27FC236}">
                <a16:creationId xmlns:a16="http://schemas.microsoft.com/office/drawing/2014/main" id="{98D4D95E-B5F4-34C1-E570-49ABD91CC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2060" y="399928"/>
            <a:ext cx="1097280" cy="1097280"/>
          </a:xfrm>
          <a:prstGeom prst="ellipse">
            <a:avLst/>
          </a:prstGeom>
          <a:ln w="28575" cap="rnd">
            <a:solidFill>
              <a:srgbClr val="FFFF00"/>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20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13D350-DFD7-2A47-2138-B161B136C462}"/>
              </a:ext>
            </a:extLst>
          </p:cNvPr>
          <p:cNvGrpSpPr/>
          <p:nvPr/>
        </p:nvGrpSpPr>
        <p:grpSpPr>
          <a:xfrm>
            <a:off x="6025" y="4548108"/>
            <a:ext cx="8128508" cy="4600417"/>
            <a:chOff x="-13025" y="4586208"/>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2517" y="4614625"/>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13025" y="4586208"/>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3" name="Group 12">
            <a:extLst>
              <a:ext uri="{FF2B5EF4-FFF2-40B4-BE49-F238E27FC236}">
                <a16:creationId xmlns:a16="http://schemas.microsoft.com/office/drawing/2014/main" id="{8498D157-C79D-2ECD-E881-AC45E1C9D0DB}"/>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4"/>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grpSp>
        <p:nvGrpSpPr>
          <p:cNvPr id="14" name="Group 13">
            <a:extLst>
              <a:ext uri="{FF2B5EF4-FFF2-40B4-BE49-F238E27FC236}">
                <a16:creationId xmlns:a16="http://schemas.microsoft.com/office/drawing/2014/main" id="{4091A46B-5DD0-FD68-5FF1-2CF8CEA381AB}"/>
              </a:ext>
            </a:extLst>
          </p:cNvPr>
          <p:cNvGrpSpPr/>
          <p:nvPr/>
        </p:nvGrpSpPr>
        <p:grpSpPr>
          <a:xfrm>
            <a:off x="8137576" y="4557791"/>
            <a:ext cx="8128000" cy="4586209"/>
            <a:chOff x="8137576" y="4557791"/>
            <a:chExt cx="8128000" cy="4586209"/>
          </a:xfrm>
        </p:grpSpPr>
        <p:pic>
          <p:nvPicPr>
            <p:cNvPr id="1032" name="Picture 8">
              <a:extLst>
                <a:ext uri="{FF2B5EF4-FFF2-40B4-BE49-F238E27FC236}">
                  <a16:creationId xmlns:a16="http://schemas.microsoft.com/office/drawing/2014/main" id="{B5C64B2B-FF7E-AAB6-883B-024F2C07F83F}"/>
                </a:ext>
              </a:extLst>
            </p:cNvPr>
            <p:cNvPicPr>
              <a:picLocks noChangeArrowheads="1"/>
            </p:cNvPicPr>
            <p:nvPr/>
          </p:nvPicPr>
          <p:blipFill>
            <a:blip r:embed="rId5"/>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AE668D-3BDA-9BBF-6897-6A7AC50520C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3" name="Group 2">
            <a:extLst>
              <a:ext uri="{FF2B5EF4-FFF2-40B4-BE49-F238E27FC236}">
                <a16:creationId xmlns:a16="http://schemas.microsoft.com/office/drawing/2014/main" id="{1A1F11A3-FB3B-C28F-B7CA-41EF0FE2CAEB}"/>
              </a:ext>
            </a:extLst>
          </p:cNvPr>
          <p:cNvGrpSpPr/>
          <p:nvPr/>
        </p:nvGrpSpPr>
        <p:grpSpPr>
          <a:xfrm>
            <a:off x="0" y="-22859"/>
            <a:ext cx="8147659" cy="4594859"/>
            <a:chOff x="0" y="-22859"/>
            <a:chExt cx="8147659" cy="4594859"/>
          </a:xfrm>
        </p:grpSpPr>
        <p:pic>
          <p:nvPicPr>
            <p:cNvPr id="4" name="Picture 2" descr="Some plastics learn to repair themselves">
              <a:extLst>
                <a:ext uri="{FF2B5EF4-FFF2-40B4-BE49-F238E27FC236}">
                  <a16:creationId xmlns:a16="http://schemas.microsoft.com/office/drawing/2014/main" id="{83E2C948-DB11-4DED-1DF6-0D4B94EFA8A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C6FDB-6C14-66C1-53AD-7736824D31D4}"/>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6" name="Picture 2" descr="Notre Dame Engineering (@NDengineering) / X">
              <a:extLst>
                <a:ext uri="{FF2B5EF4-FFF2-40B4-BE49-F238E27FC236}">
                  <a16:creationId xmlns:a16="http://schemas.microsoft.com/office/drawing/2014/main" id="{6A5D0CC1-393E-8DFE-0538-A78EF8B1D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575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7" y="8683566"/>
            <a:ext cx="1497622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Barnett et al. (2020). Designing exceptional gas-separation polymer membranes using machine learning.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6(20), eaaz4301.</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Gas-separation Polymer Material</a:t>
            </a:r>
            <a:r>
              <a:rPr lang="zh-CN" altLang="en-US" dirty="0"/>
              <a:t> </a:t>
            </a:r>
            <a:r>
              <a:rPr lang="en-US" altLang="zh-CN" sz="2400" b="0" dirty="0"/>
              <a:t>[1]</a:t>
            </a:r>
            <a:endParaRPr lang="en-US" b="0" dirty="0"/>
          </a:p>
        </p:txBody>
      </p:sp>
      <p:grpSp>
        <p:nvGrpSpPr>
          <p:cNvPr id="6" name="Group 5">
            <a:extLst>
              <a:ext uri="{FF2B5EF4-FFF2-40B4-BE49-F238E27FC236}">
                <a16:creationId xmlns:a16="http://schemas.microsoft.com/office/drawing/2014/main" id="{FA18F256-532A-161C-58E8-F96E2967090B}"/>
              </a:ext>
            </a:extLst>
          </p:cNvPr>
          <p:cNvGrpSpPr/>
          <p:nvPr/>
        </p:nvGrpSpPr>
        <p:grpSpPr>
          <a:xfrm>
            <a:off x="811539" y="2092453"/>
            <a:ext cx="7223617" cy="5609677"/>
            <a:chOff x="8740218" y="910181"/>
            <a:chExt cx="7223617" cy="5609677"/>
          </a:xfrm>
        </p:grpSpPr>
        <p:pic>
          <p:nvPicPr>
            <p:cNvPr id="7" name="Picture 2">
              <a:extLst>
                <a:ext uri="{FF2B5EF4-FFF2-40B4-BE49-F238E27FC236}">
                  <a16:creationId xmlns:a16="http://schemas.microsoft.com/office/drawing/2014/main" id="{CF67DD5D-6122-36BE-83C7-4956A56951D7}"/>
                </a:ext>
              </a:extLst>
            </p:cNvPr>
            <p:cNvPicPr>
              <a:picLocks noChangeAspect="1" noChangeArrowheads="1"/>
            </p:cNvPicPr>
            <p:nvPr/>
          </p:nvPicPr>
          <p:blipFill>
            <a:blip r:embed="rId3"/>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EA07C7-4836-AA6D-AC80-BE56076DE62C}"/>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1" name="Straight Arrow Connector 10">
              <a:extLst>
                <a:ext uri="{FF2B5EF4-FFF2-40B4-BE49-F238E27FC236}">
                  <a16:creationId xmlns:a16="http://schemas.microsoft.com/office/drawing/2014/main" id="{A9AD8E66-DCC7-0D44-ABC1-52524CD09A9C}"/>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F6BEBF-EE67-BB55-DDFE-CE938AAAD147}"/>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CC29684-1B96-2013-616A-1950A77B351A}"/>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17" name="TextBox 16">
              <a:extLst>
                <a:ext uri="{FF2B5EF4-FFF2-40B4-BE49-F238E27FC236}">
                  <a16:creationId xmlns:a16="http://schemas.microsoft.com/office/drawing/2014/main" id="{5BB628F9-FCED-31FA-E59B-EFF4B10B2532}"/>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19" name="Straight Arrow Connector 18">
              <a:extLst>
                <a:ext uri="{FF2B5EF4-FFF2-40B4-BE49-F238E27FC236}">
                  <a16:creationId xmlns:a16="http://schemas.microsoft.com/office/drawing/2014/main" id="{4FF29687-E84D-1843-123A-A2FBD8308077}"/>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97764B6-0459-03CC-AFA9-22E2DEA23CBD}"/>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23" name="Picture 4">
              <a:extLst>
                <a:ext uri="{FF2B5EF4-FFF2-40B4-BE49-F238E27FC236}">
                  <a16:creationId xmlns:a16="http://schemas.microsoft.com/office/drawing/2014/main" id="{97B8FFE5-624D-6FA1-6025-42C6E77092D7}"/>
                </a:ext>
              </a:extLst>
            </p:cNvPr>
            <p:cNvPicPr>
              <a:picLocks noChangeAspect="1" noChangeArrowheads="1"/>
            </p:cNvPicPr>
            <p:nvPr/>
          </p:nvPicPr>
          <p:blipFill>
            <a:blip r:embed="rId4"/>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EAF30EC-003E-13C0-B4D5-0804130CDFF7}"/>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5" name="Straight Arrow Connector 24">
              <a:extLst>
                <a:ext uri="{FF2B5EF4-FFF2-40B4-BE49-F238E27FC236}">
                  <a16:creationId xmlns:a16="http://schemas.microsoft.com/office/drawing/2014/main" id="{F65792E9-05D4-BFB6-8BAD-199D4B512B35}"/>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1FCEB21-64E6-2779-FC69-C4F7CFCC9C14}"/>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B1AB03F-9100-83D2-E249-F7C25813F16E}"/>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2" name="TextBox 31">
              <a:extLst>
                <a:ext uri="{FF2B5EF4-FFF2-40B4-BE49-F238E27FC236}">
                  <a16:creationId xmlns:a16="http://schemas.microsoft.com/office/drawing/2014/main" id="{10E947C8-7FB3-1A44-A49E-3B17CA522177}"/>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3" name="Straight Arrow Connector 32">
              <a:extLst>
                <a:ext uri="{FF2B5EF4-FFF2-40B4-BE49-F238E27FC236}">
                  <a16:creationId xmlns:a16="http://schemas.microsoft.com/office/drawing/2014/main" id="{636AB022-1115-D184-3E85-039E063281D3}"/>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84016FF-6883-8FA9-88B6-61B8D25D77CE}"/>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48" name="Group 47">
            <a:extLst>
              <a:ext uri="{FF2B5EF4-FFF2-40B4-BE49-F238E27FC236}">
                <a16:creationId xmlns:a16="http://schemas.microsoft.com/office/drawing/2014/main" id="{EC539C40-6F27-956F-672D-AF2098BB5E17}"/>
              </a:ext>
            </a:extLst>
          </p:cNvPr>
          <p:cNvGrpSpPr>
            <a:grpSpLocks noChangeAspect="1"/>
          </p:cNvGrpSpPr>
          <p:nvPr/>
        </p:nvGrpSpPr>
        <p:grpSpPr>
          <a:xfrm>
            <a:off x="8549817" y="1582592"/>
            <a:ext cx="7095365" cy="6703368"/>
            <a:chOff x="8220821" y="1168985"/>
            <a:chExt cx="7772400" cy="7342999"/>
          </a:xfrm>
        </p:grpSpPr>
        <p:pic>
          <p:nvPicPr>
            <p:cNvPr id="37" name="Picture 36">
              <a:extLst>
                <a:ext uri="{FF2B5EF4-FFF2-40B4-BE49-F238E27FC236}">
                  <a16:creationId xmlns:a16="http://schemas.microsoft.com/office/drawing/2014/main" id="{2979F6E1-8D3D-E3D8-A245-5C7C93EBEA5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bright="40000" contrast="40000"/>
                      </a14:imgEffect>
                    </a14:imgLayer>
                  </a14:imgProps>
                </a:ext>
              </a:extLst>
            </a:blip>
            <a:stretch>
              <a:fillRect/>
            </a:stretch>
          </p:blipFill>
          <p:spPr>
            <a:xfrm>
              <a:off x="8220821" y="1168985"/>
              <a:ext cx="7772400" cy="7261973"/>
            </a:xfrm>
            <a:prstGeom prst="rect">
              <a:avLst/>
            </a:prstGeom>
          </p:spPr>
        </p:pic>
        <p:grpSp>
          <p:nvGrpSpPr>
            <p:cNvPr id="41" name="Group 40">
              <a:extLst>
                <a:ext uri="{FF2B5EF4-FFF2-40B4-BE49-F238E27FC236}">
                  <a16:creationId xmlns:a16="http://schemas.microsoft.com/office/drawing/2014/main" id="{6978AF9C-257A-2DD7-19BB-0083283FDE5D}"/>
                </a:ext>
              </a:extLst>
            </p:cNvPr>
            <p:cNvGrpSpPr/>
            <p:nvPr/>
          </p:nvGrpSpPr>
          <p:grpSpPr>
            <a:xfrm>
              <a:off x="8412669" y="4920550"/>
              <a:ext cx="3887321" cy="3591434"/>
              <a:chOff x="547448" y="4262090"/>
              <a:chExt cx="3887321" cy="3591434"/>
            </a:xfrm>
          </p:grpSpPr>
          <p:sp>
            <p:nvSpPr>
              <p:cNvPr id="42" name="TextBox 41">
                <a:extLst>
                  <a:ext uri="{FF2B5EF4-FFF2-40B4-BE49-F238E27FC236}">
                    <a16:creationId xmlns:a16="http://schemas.microsoft.com/office/drawing/2014/main" id="{27623E1D-753A-9DE3-41F8-E851B4674953}"/>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43" name="TextBox 42">
                <a:extLst>
                  <a:ext uri="{FF2B5EF4-FFF2-40B4-BE49-F238E27FC236}">
                    <a16:creationId xmlns:a16="http://schemas.microsoft.com/office/drawing/2014/main" id="{010522E9-E165-AB79-6A7A-06432C5A02C7}"/>
                  </a:ext>
                </a:extLst>
              </p:cNvPr>
              <p:cNvSpPr txBox="1"/>
              <p:nvPr/>
            </p:nvSpPr>
            <p:spPr>
              <a:xfrm rot="16200000">
                <a:off x="-373291" y="5182829"/>
                <a:ext cx="2364697" cy="523219"/>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45" name="Group 44">
              <a:extLst>
                <a:ext uri="{FF2B5EF4-FFF2-40B4-BE49-F238E27FC236}">
                  <a16:creationId xmlns:a16="http://schemas.microsoft.com/office/drawing/2014/main" id="{3E02A320-9B89-E47A-D4FD-402287B06006}"/>
                </a:ext>
              </a:extLst>
            </p:cNvPr>
            <p:cNvGrpSpPr/>
            <p:nvPr/>
          </p:nvGrpSpPr>
          <p:grpSpPr>
            <a:xfrm>
              <a:off x="11769986" y="1405066"/>
              <a:ext cx="4119174" cy="683468"/>
              <a:chOff x="3904765" y="746606"/>
              <a:chExt cx="4119174" cy="683468"/>
            </a:xfrm>
          </p:grpSpPr>
          <p:sp>
            <p:nvSpPr>
              <p:cNvPr id="46" name="12-Point Star 45">
                <a:extLst>
                  <a:ext uri="{FF2B5EF4-FFF2-40B4-BE49-F238E27FC236}">
                    <a16:creationId xmlns:a16="http://schemas.microsoft.com/office/drawing/2014/main" id="{3F63BC4B-4507-94EE-C82C-724B4E408757}"/>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TextBox 46">
                <a:extLst>
                  <a:ext uri="{FF2B5EF4-FFF2-40B4-BE49-F238E27FC236}">
                    <a16:creationId xmlns:a16="http://schemas.microsoft.com/office/drawing/2014/main" id="{79D90A18-4A6C-A6BF-FF28-9EADC9B22A97}"/>
                  </a:ext>
                </a:extLst>
              </p:cNvPr>
              <p:cNvSpPr txBox="1"/>
              <p:nvPr/>
            </p:nvSpPr>
            <p:spPr>
              <a:xfrm>
                <a:off x="3904765" y="907500"/>
                <a:ext cx="3668552" cy="52257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grpSp>
    </p:spTree>
    <p:extLst>
      <p:ext uri="{BB962C8B-B14F-4D97-AF65-F5344CB8AC3E}">
        <p14:creationId xmlns:p14="http://schemas.microsoft.com/office/powerpoint/2010/main" val="139409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6</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Research</a:t>
            </a:r>
            <a:r>
              <a:rPr lang="zh-CN" altLang="en-US" dirty="0"/>
              <a:t> </a:t>
            </a:r>
            <a:r>
              <a:rPr lang="en-US" altLang="zh-CN" dirty="0"/>
              <a:t>on</a:t>
            </a:r>
            <a:r>
              <a:rPr lang="zh-CN" altLang="en-US" dirty="0"/>
              <a:t> </a:t>
            </a:r>
            <a:r>
              <a:rPr lang="en-US" altLang="zh-CN" dirty="0"/>
              <a:t>Polymer Discovery</a:t>
            </a:r>
            <a:endParaRPr lang="en-US" b="0" dirty="0"/>
          </a:p>
        </p:txBody>
      </p:sp>
      <p:sp>
        <p:nvSpPr>
          <p:cNvPr id="2" name="TextBox 1">
            <a:extLst>
              <a:ext uri="{FF2B5EF4-FFF2-40B4-BE49-F238E27FC236}">
                <a16:creationId xmlns:a16="http://schemas.microsoft.com/office/drawing/2014/main" id="{6E75B6C9-4E7F-C6DD-413C-9AAAD77DD88C}"/>
              </a:ext>
            </a:extLst>
          </p:cNvPr>
          <p:cNvSpPr txBox="1"/>
          <p:nvPr/>
        </p:nvSpPr>
        <p:spPr>
          <a:xfrm>
            <a:off x="854439" y="1789010"/>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1991</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[1]</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2008</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p>
        </p:txBody>
      </p:sp>
      <p:pic>
        <p:nvPicPr>
          <p:cNvPr id="28" name="Picture 27">
            <a:extLst>
              <a:ext uri="{FF2B5EF4-FFF2-40B4-BE49-F238E27FC236}">
                <a16:creationId xmlns:a16="http://schemas.microsoft.com/office/drawing/2014/main" id="{8E8687A1-BECC-C4CA-7A8D-BE2A9F76090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8549817" y="1582592"/>
            <a:ext cx="7095365" cy="6629400"/>
          </a:xfrm>
          <a:prstGeom prst="rect">
            <a:avLst/>
          </a:prstGeom>
        </p:spPr>
      </p:pic>
      <p:grpSp>
        <p:nvGrpSpPr>
          <p:cNvPr id="29" name="Group 28">
            <a:extLst>
              <a:ext uri="{FF2B5EF4-FFF2-40B4-BE49-F238E27FC236}">
                <a16:creationId xmlns:a16="http://schemas.microsoft.com/office/drawing/2014/main" id="{E12FEA6E-21A7-F754-FB12-4A0150297D2D}"/>
              </a:ext>
            </a:extLst>
          </p:cNvPr>
          <p:cNvGrpSpPr/>
          <p:nvPr/>
        </p:nvGrpSpPr>
        <p:grpSpPr>
          <a:xfrm>
            <a:off x="8702166" y="5007368"/>
            <a:ext cx="3571495" cy="3278592"/>
            <a:chOff x="522485" y="4262091"/>
            <a:chExt cx="3912284" cy="3591433"/>
          </a:xfrm>
        </p:grpSpPr>
        <p:sp>
          <p:nvSpPr>
            <p:cNvPr id="39" name="TextBox 38">
              <a:extLst>
                <a:ext uri="{FF2B5EF4-FFF2-40B4-BE49-F238E27FC236}">
                  <a16:creationId xmlns:a16="http://schemas.microsoft.com/office/drawing/2014/main" id="{0DA778C2-73C6-E1AF-31EC-227C9817E876}"/>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Permeability</a:t>
              </a:r>
              <a:endParaRPr lang="en-US" dirty="0">
                <a:solidFill>
                  <a:schemeClr val="bg2">
                    <a:lumMod val="10000"/>
                  </a:schemeClr>
                </a:solidFill>
              </a:endParaRPr>
            </a:p>
          </p:txBody>
        </p:sp>
        <p:sp>
          <p:nvSpPr>
            <p:cNvPr id="40" name="TextBox 39">
              <a:extLst>
                <a:ext uri="{FF2B5EF4-FFF2-40B4-BE49-F238E27FC236}">
                  <a16:creationId xmlns:a16="http://schemas.microsoft.com/office/drawing/2014/main" id="{19DF27A9-84DA-AC68-22BA-9309ABA9E144}"/>
                </a:ext>
              </a:extLst>
            </p:cNvPr>
            <p:cNvSpPr txBox="1"/>
            <p:nvPr/>
          </p:nvSpPr>
          <p:spPr>
            <a:xfrm rot="16200000">
              <a:off x="-373291" y="5157867"/>
              <a:ext cx="2364697"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Selectivity</a:t>
              </a:r>
              <a:endParaRPr lang="en-US" dirty="0">
                <a:solidFill>
                  <a:schemeClr val="bg2">
                    <a:lumMod val="10000"/>
                  </a:schemeClr>
                </a:solidFill>
              </a:endParaRPr>
            </a:p>
          </p:txBody>
        </p:sp>
      </p:grpSp>
      <p:grpSp>
        <p:nvGrpSpPr>
          <p:cNvPr id="44" name="Group 43">
            <a:extLst>
              <a:ext uri="{FF2B5EF4-FFF2-40B4-BE49-F238E27FC236}">
                <a16:creationId xmlns:a16="http://schemas.microsoft.com/office/drawing/2014/main" id="{76B64B4F-DCC2-7008-9A3B-3E27E6B97AE2}"/>
              </a:ext>
            </a:extLst>
          </p:cNvPr>
          <p:cNvGrpSpPr/>
          <p:nvPr/>
        </p:nvGrpSpPr>
        <p:grpSpPr>
          <a:xfrm>
            <a:off x="11596652" y="1898213"/>
            <a:ext cx="4487257" cy="2429160"/>
            <a:chOff x="3858357" y="1048559"/>
            <a:chExt cx="4487257" cy="2429160"/>
          </a:xfrm>
        </p:grpSpPr>
        <p:pic>
          <p:nvPicPr>
            <p:cNvPr id="49" name="Picture 48">
              <a:extLst>
                <a:ext uri="{FF2B5EF4-FFF2-40B4-BE49-F238E27FC236}">
                  <a16:creationId xmlns:a16="http://schemas.microsoft.com/office/drawing/2014/main" id="{6D006EE3-0E22-0417-C658-B00D8FA767E2}"/>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50" name="Straight Connector 49">
              <a:extLst>
                <a:ext uri="{FF2B5EF4-FFF2-40B4-BE49-F238E27FC236}">
                  <a16:creationId xmlns:a16="http://schemas.microsoft.com/office/drawing/2014/main" id="{0F4FFAAD-4F75-25B6-0F7C-7EE3CC243DEF}"/>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35895DC-A186-41A4-2D3E-68A98243F926}"/>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52" name="Picture 51">
              <a:extLst>
                <a:ext uri="{FF2B5EF4-FFF2-40B4-BE49-F238E27FC236}">
                  <a16:creationId xmlns:a16="http://schemas.microsoft.com/office/drawing/2014/main" id="{7369FD96-4AEA-C9F6-546F-3301EEAC7120}"/>
                </a:ext>
              </a:extLst>
            </p:cNvPr>
            <p:cNvPicPr>
              <a:picLocks noChangeAspect="1"/>
            </p:cNvPicPr>
            <p:nvPr/>
          </p:nvPicPr>
          <p:blipFill>
            <a:blip r:embed="rId5"/>
            <a:stretch>
              <a:fillRect/>
            </a:stretch>
          </p:blipFill>
          <p:spPr>
            <a:xfrm>
              <a:off x="5182098" y="2268661"/>
              <a:ext cx="3163516" cy="704330"/>
            </a:xfrm>
            <a:prstGeom prst="rect">
              <a:avLst/>
            </a:prstGeom>
            <a:ln w="38100">
              <a:solidFill>
                <a:schemeClr val="bg2">
                  <a:lumMod val="10000"/>
                </a:schemeClr>
              </a:solidFill>
            </a:ln>
          </p:spPr>
        </p:pic>
      </p:grpSp>
    </p:spTree>
    <p:extLst>
      <p:ext uri="{BB962C8B-B14F-4D97-AF65-F5344CB8AC3E}">
        <p14:creationId xmlns:p14="http://schemas.microsoft.com/office/powerpoint/2010/main" val="818555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68368572-4CA8-EEE4-E3B0-241C65676B48}"/>
              </a:ext>
            </a:extLst>
          </p:cNvPr>
          <p:cNvSpPr>
            <a:spLocks noGrp="1"/>
          </p:cNvSpPr>
          <p:nvPr>
            <p:ph type="body" idx="12"/>
          </p:nvPr>
        </p:nvSpPr>
        <p:spPr/>
        <p:txBody>
          <a:bodyPr/>
          <a:lstStyle/>
          <a:p>
            <a:pPr algn="l"/>
            <a:r>
              <a:rPr lang="en-US" altLang="zh-CN" dirty="0">
                <a:solidFill>
                  <a:schemeClr val="tx1"/>
                </a:solidFill>
              </a:rPr>
              <a:t>Problems</a:t>
            </a:r>
            <a:r>
              <a:rPr lang="zh-CN" altLang="en-US" dirty="0">
                <a:solidFill>
                  <a:schemeClr val="tx1"/>
                </a:solidFill>
              </a:rPr>
              <a:t> </a:t>
            </a:r>
            <a:r>
              <a:rPr lang="en-US" altLang="zh-CN" dirty="0">
                <a:solidFill>
                  <a:schemeClr val="tx1"/>
                </a:solidFill>
              </a:rPr>
              <a:t>in</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Graph</a:t>
            </a:r>
            <a:r>
              <a:rPr lang="zh-CN" altLang="en-US" dirty="0"/>
              <a:t> </a:t>
            </a:r>
            <a:r>
              <a:rPr lang="en-US" altLang="zh-CN" dirty="0"/>
              <a:t>Regression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C127C4D-3187-18E6-5494-ACA49D249EA1}"/>
              </a:ext>
            </a:extLst>
          </p:cNvPr>
          <p:cNvSpPr txBox="1"/>
          <p:nvPr/>
        </p:nvSpPr>
        <p:spPr>
          <a:xfrm>
            <a:off x="8419309" y="64413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Supervised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sets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examples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too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limited.</a:t>
            </a:r>
          </a:p>
        </p:txBody>
      </p:sp>
      <p:grpSp>
        <p:nvGrpSpPr>
          <p:cNvPr id="6" name="Group 5">
            <a:extLst>
              <a:ext uri="{FF2B5EF4-FFF2-40B4-BE49-F238E27FC236}">
                <a16:creationId xmlns:a16="http://schemas.microsoft.com/office/drawing/2014/main" id="{13109E23-9031-5CD5-89F0-C27CE79B3B92}"/>
              </a:ext>
            </a:extLst>
          </p:cNvPr>
          <p:cNvGrpSpPr/>
          <p:nvPr/>
        </p:nvGrpSpPr>
        <p:grpSpPr>
          <a:xfrm>
            <a:off x="8598858" y="3596950"/>
            <a:ext cx="7657142" cy="2791237"/>
            <a:chOff x="969697" y="4032890"/>
            <a:chExt cx="7657142" cy="2791237"/>
          </a:xfrm>
        </p:grpSpPr>
        <p:cxnSp>
          <p:nvCxnSpPr>
            <p:cNvPr id="7" name="Straight Arrow Connector 6">
              <a:extLst>
                <a:ext uri="{FF2B5EF4-FFF2-40B4-BE49-F238E27FC236}">
                  <a16:creationId xmlns:a16="http://schemas.microsoft.com/office/drawing/2014/main" id="{7D4923D2-29D2-7A8F-3B80-47BD83F2ABBE}"/>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DB718AF-B43F-5939-DDC9-30D18587120C}"/>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9" name="Freeform 8">
              <a:extLst>
                <a:ext uri="{FF2B5EF4-FFF2-40B4-BE49-F238E27FC236}">
                  <a16:creationId xmlns:a16="http://schemas.microsoft.com/office/drawing/2014/main" id="{BDBF5436-0A54-7AB5-065A-65BCB5030CDF}"/>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1141F6-49E5-9391-3991-C8794AC90826}"/>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Oval 10">
              <a:extLst>
                <a:ext uri="{FF2B5EF4-FFF2-40B4-BE49-F238E27FC236}">
                  <a16:creationId xmlns:a16="http://schemas.microsoft.com/office/drawing/2014/main" id="{0A229D35-AF4E-E926-14AE-16EC926DEB7D}"/>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Oval 11">
              <a:extLst>
                <a:ext uri="{FF2B5EF4-FFF2-40B4-BE49-F238E27FC236}">
                  <a16:creationId xmlns:a16="http://schemas.microsoft.com/office/drawing/2014/main" id="{7EA1EE9B-91E2-17C4-4785-01E0093C2E23}"/>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3" name="Oval 12">
              <a:extLst>
                <a:ext uri="{FF2B5EF4-FFF2-40B4-BE49-F238E27FC236}">
                  <a16:creationId xmlns:a16="http://schemas.microsoft.com/office/drawing/2014/main" id="{915D6361-0494-F9D2-8CE3-6C1736C0C7A2}"/>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4" name="Oval 13">
              <a:extLst>
                <a:ext uri="{FF2B5EF4-FFF2-40B4-BE49-F238E27FC236}">
                  <a16:creationId xmlns:a16="http://schemas.microsoft.com/office/drawing/2014/main" id="{32DA4A9F-B967-677E-3FA3-6D6EEC17BA7C}"/>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Oval 14">
              <a:extLst>
                <a:ext uri="{FF2B5EF4-FFF2-40B4-BE49-F238E27FC236}">
                  <a16:creationId xmlns:a16="http://schemas.microsoft.com/office/drawing/2014/main" id="{52DE2165-A891-A67B-17AC-82557698856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Oval 15">
              <a:extLst>
                <a:ext uri="{FF2B5EF4-FFF2-40B4-BE49-F238E27FC236}">
                  <a16:creationId xmlns:a16="http://schemas.microsoft.com/office/drawing/2014/main" id="{3FCEF53B-E170-1FD0-D68E-95F831389FDD}"/>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7" name="Oval 16">
              <a:extLst>
                <a:ext uri="{FF2B5EF4-FFF2-40B4-BE49-F238E27FC236}">
                  <a16:creationId xmlns:a16="http://schemas.microsoft.com/office/drawing/2014/main" id="{7C6ABD60-631C-C6C6-E575-EFE494714E21}"/>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Oval 17">
              <a:extLst>
                <a:ext uri="{FF2B5EF4-FFF2-40B4-BE49-F238E27FC236}">
                  <a16:creationId xmlns:a16="http://schemas.microsoft.com/office/drawing/2014/main" id="{948B181F-B682-E6B6-549C-35B601DDCE41}"/>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9" name="Straight Connector 18">
              <a:extLst>
                <a:ext uri="{FF2B5EF4-FFF2-40B4-BE49-F238E27FC236}">
                  <a16:creationId xmlns:a16="http://schemas.microsoft.com/office/drawing/2014/main" id="{C570F49D-CD16-CC8E-A720-870D2BF3DC1B}"/>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F103CF2-6E0E-5A38-3268-8354489A72CB}"/>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FA6805-8FA8-DC5B-35F8-0BC52CC10B72}"/>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42F585-8015-CF1D-8AAD-EBF094F0C312}"/>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6A9DBB8-0B75-7679-6CBF-62842725C427}"/>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Oval 23">
              <a:extLst>
                <a:ext uri="{FF2B5EF4-FFF2-40B4-BE49-F238E27FC236}">
                  <a16:creationId xmlns:a16="http://schemas.microsoft.com/office/drawing/2014/main" id="{1FCBF007-6D21-82D2-D2F2-A97ED0193C21}"/>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Oval 24">
              <a:extLst>
                <a:ext uri="{FF2B5EF4-FFF2-40B4-BE49-F238E27FC236}">
                  <a16:creationId xmlns:a16="http://schemas.microsoft.com/office/drawing/2014/main" id="{97EF8ABB-CF32-D807-3574-57DAE268A6D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6" name="Oval 25">
              <a:extLst>
                <a:ext uri="{FF2B5EF4-FFF2-40B4-BE49-F238E27FC236}">
                  <a16:creationId xmlns:a16="http://schemas.microsoft.com/office/drawing/2014/main" id="{01772520-F682-BB66-C056-9B7482861E32}"/>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AECCDA12-1C98-6DE5-7FED-0827B7435A1D}"/>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A67ECF3-56E0-1494-525B-8CD2FDA8552E}"/>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70A9DA92-B83E-99CE-9022-733F9B2884AF}"/>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25FAC7A5-87EF-A4C5-3878-D33BAF722742}"/>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TextBox 32">
              <a:extLst>
                <a:ext uri="{FF2B5EF4-FFF2-40B4-BE49-F238E27FC236}">
                  <a16:creationId xmlns:a16="http://schemas.microsoft.com/office/drawing/2014/main" id="{783EA66D-540A-4E76-7CF4-066979CD4D5F}"/>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34" name="TextBox 33">
            <a:extLst>
              <a:ext uri="{FF2B5EF4-FFF2-40B4-BE49-F238E27FC236}">
                <a16:creationId xmlns:a16="http://schemas.microsoft.com/office/drawing/2014/main" id="{E6774554-E030-1194-8A87-D2F6616479B4}"/>
              </a:ext>
            </a:extLst>
          </p:cNvPr>
          <p:cNvSpPr txBox="1"/>
          <p:nvPr/>
        </p:nvSpPr>
        <p:spPr>
          <a:xfrm>
            <a:off x="8419309" y="190572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Imbalanced</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minor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(continuous)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equally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those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major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p>
        </p:txBody>
      </p:sp>
      <p:sp>
        <p:nvSpPr>
          <p:cNvPr id="35" name="TextBox 34">
            <a:extLst>
              <a:ext uri="{FF2B5EF4-FFF2-40B4-BE49-F238E27FC236}">
                <a16:creationId xmlns:a16="http://schemas.microsoft.com/office/drawing/2014/main" id="{0793E99F-78E1-DF1D-5E78-C2335079185C}"/>
              </a:ext>
            </a:extLst>
          </p:cNvPr>
          <p:cNvSpPr txBox="1"/>
          <p:nvPr/>
        </p:nvSpPr>
        <p:spPr>
          <a:xfrm>
            <a:off x="8419310" y="6462711"/>
            <a:ext cx="6696396"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Transfer</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Extra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same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useful.</a:t>
            </a:r>
          </a:p>
        </p:txBody>
      </p:sp>
      <p:sp>
        <p:nvSpPr>
          <p:cNvPr id="42" name="TextBox 41">
            <a:extLst>
              <a:ext uri="{FF2B5EF4-FFF2-40B4-BE49-F238E27FC236}">
                <a16:creationId xmlns:a16="http://schemas.microsoft.com/office/drawing/2014/main" id="{7BE352E8-0466-14A4-B2CF-A053B06D7A10}"/>
              </a:ext>
            </a:extLst>
          </p:cNvPr>
          <p:cNvSpPr txBox="1"/>
          <p:nvPr/>
        </p:nvSpPr>
        <p:spPr>
          <a:xfrm>
            <a:off x="818296" y="2181166"/>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p:txBody>
      </p:sp>
      <p:pic>
        <p:nvPicPr>
          <p:cNvPr id="43" name="Picture 42">
            <a:extLst>
              <a:ext uri="{FF2B5EF4-FFF2-40B4-BE49-F238E27FC236}">
                <a16:creationId xmlns:a16="http://schemas.microsoft.com/office/drawing/2014/main" id="{B5AD1952-1C2A-ABF9-609A-A3E8530834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76474" y="6283021"/>
            <a:ext cx="2460218" cy="2299357"/>
          </a:xfrm>
          <a:prstGeom prst="rect">
            <a:avLst/>
          </a:prstGeom>
          <a:ln w="19050">
            <a:solidFill>
              <a:srgbClr val="00B050"/>
            </a:solidFill>
          </a:ln>
        </p:spPr>
      </p:pic>
      <p:sp>
        <p:nvSpPr>
          <p:cNvPr id="45" name="TextBox 44">
            <a:extLst>
              <a:ext uri="{FF2B5EF4-FFF2-40B4-BE49-F238E27FC236}">
                <a16:creationId xmlns:a16="http://schemas.microsoft.com/office/drawing/2014/main" id="{DD847BA6-98B7-7128-0E7B-B36154F3569A}"/>
              </a:ext>
            </a:extLst>
          </p:cNvPr>
          <p:cNvSpPr txBox="1"/>
          <p:nvPr/>
        </p:nvSpPr>
        <p:spPr>
          <a:xfrm>
            <a:off x="915298" y="6520275"/>
            <a:ext cx="4364174" cy="2062103"/>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p:txBody>
      </p:sp>
      <p:grpSp>
        <p:nvGrpSpPr>
          <p:cNvPr id="55" name="Group 54">
            <a:extLst>
              <a:ext uri="{FF2B5EF4-FFF2-40B4-BE49-F238E27FC236}">
                <a16:creationId xmlns:a16="http://schemas.microsoft.com/office/drawing/2014/main" id="{4B45D4FB-7F64-1C96-B4D2-8D5F20817405}"/>
              </a:ext>
            </a:extLst>
          </p:cNvPr>
          <p:cNvGrpSpPr/>
          <p:nvPr/>
        </p:nvGrpSpPr>
        <p:grpSpPr>
          <a:xfrm>
            <a:off x="5154722" y="1795877"/>
            <a:ext cx="5486400" cy="5468112"/>
            <a:chOff x="5154722" y="1795877"/>
            <a:chExt cx="5486400" cy="5468112"/>
          </a:xfrm>
        </p:grpSpPr>
        <p:pic>
          <p:nvPicPr>
            <p:cNvPr id="1026" name="Picture 2" descr="dragon ball with 4 stars Logo PNG Vector (AI) Free Download">
              <a:extLst>
                <a:ext uri="{FF2B5EF4-FFF2-40B4-BE49-F238E27FC236}">
                  <a16:creationId xmlns:a16="http://schemas.microsoft.com/office/drawing/2014/main" id="{A9B9946A-A52B-9402-C440-CBEC1D654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576636B4-2E59-A152-D297-691F2B763AC0}"/>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73149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8</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a:t>
            </a:r>
            <a:r>
              <a:rPr lang="en-US" altLang="zh-CN" sz="2800" dirty="0">
                <a:solidFill>
                  <a:schemeClr val="accent6"/>
                </a:solidFill>
                <a:latin typeface="Times New Roman" panose="02020603050405020304" pitchFamily="18" charset="0"/>
                <a:cs typeface="Times New Roman" panose="02020603050405020304" pitchFamily="18" charset="0"/>
              </a:rPr>
              <a:t>modified copies </a:t>
            </a:r>
            <a:r>
              <a:rPr lang="en-US" altLang="zh-CN" sz="2800" dirty="0">
                <a:solidFill>
                  <a:schemeClr val="tx1"/>
                </a:solidFill>
                <a:latin typeface="Times New Roman" panose="02020603050405020304" pitchFamily="18" charset="0"/>
                <a:cs typeface="Times New Roman" panose="02020603050405020304" pitchFamily="18" charset="0"/>
              </a:rPr>
              <a:t>of existing data or newly </a:t>
            </a:r>
            <a:r>
              <a:rPr lang="en-US" altLang="zh-CN" sz="2800" dirty="0">
                <a:solidFill>
                  <a:schemeClr val="accent6"/>
                </a:solidFill>
                <a:latin typeface="Times New Roman" panose="02020603050405020304" pitchFamily="18" charset="0"/>
                <a:cs typeface="Times New Roman" panose="02020603050405020304" pitchFamily="18" charset="0"/>
              </a:rPr>
              <a:t>created synthetic data </a:t>
            </a:r>
            <a:r>
              <a:rPr lang="en-US" altLang="zh-CN" sz="2800" dirty="0">
                <a:solidFill>
                  <a:schemeClr val="tx1"/>
                </a:solidFill>
                <a:latin typeface="Times New Roman" panose="02020603050405020304" pitchFamily="18" charset="0"/>
                <a:cs typeface="Times New Roman" panose="02020603050405020304" pitchFamily="18" charset="0"/>
              </a:rPr>
              <a:t>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2" name="Group 1">
            <a:extLst>
              <a:ext uri="{FF2B5EF4-FFF2-40B4-BE49-F238E27FC236}">
                <a16:creationId xmlns:a16="http://schemas.microsoft.com/office/drawing/2014/main" id="{6302B675-DCE8-A93C-F9B6-C22CD0DEFC23}"/>
              </a:ext>
            </a:extLst>
          </p:cNvPr>
          <p:cNvGrpSpPr/>
          <p:nvPr/>
        </p:nvGrpSpPr>
        <p:grpSpPr>
          <a:xfrm>
            <a:off x="9982069" y="5989489"/>
            <a:ext cx="3842469" cy="1855697"/>
            <a:chOff x="9982069" y="5989489"/>
            <a:chExt cx="3842469" cy="1855697"/>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1643607"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1643607"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10436104"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3218283"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3218283"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2254672"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p:cNvCxnSpPr>
            <p:nvPr/>
          </p:nvCxnSpPr>
          <p:spPr>
            <a:xfrm>
              <a:off x="13420587" y="6708465"/>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999962"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2454432"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2454432" y="5989489"/>
                  <a:ext cx="460126" cy="477054"/>
                </a:xfrm>
                <a:prstGeom prst="rect">
                  <a:avLst/>
                </a:prstGeom>
                <a:blipFill>
                  <a:blip r:embed="rId13"/>
                  <a:stretch>
                    <a:fillRect l="-263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1643607"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1643607" y="6236692"/>
                  <a:ext cx="527709" cy="4770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3218283"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3218283" y="6232133"/>
                  <a:ext cx="522900" cy="477054"/>
                </a:xfrm>
                <a:prstGeom prst="rect">
                  <a:avLst/>
                </a:prstGeom>
                <a:blipFill>
                  <a:blip r:embed="rId15"/>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2171316"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982069"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982069" y="6736084"/>
                  <a:ext cx="454035" cy="477054"/>
                </a:xfrm>
                <a:prstGeom prst="rect">
                  <a:avLst/>
                </a:prstGeom>
                <a:blipFill>
                  <a:blip r:embed="rId16"/>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10436104"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22579</TotalTime>
  <Words>3866</Words>
  <Application>Microsoft Macintosh PowerPoint</Application>
  <PresentationFormat>Custom</PresentationFormat>
  <Paragraphs>843</Paragraphs>
  <Slides>39</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Aptos Narrow</vt:lpstr>
      <vt:lpstr>Arial</vt:lpstr>
      <vt:lpstr>Avenir Medium</vt:lpstr>
      <vt:lpstr>Calibri</vt:lpstr>
      <vt:lpstr>Cambria Math</vt:lpstr>
      <vt:lpstr>Colfax</vt:lpstr>
      <vt:lpstr>Georgia</vt:lpstr>
      <vt:lpstr>Helvetica Neue</vt:lpstr>
      <vt:lpstr>Helvetica Neue Light</vt:lpstr>
      <vt:lpstr>Times New Roman</vt:lpstr>
      <vt:lpstr>Wingdings</vt:lpstr>
      <vt:lpstr>16x9_Template_Shell_Basics</vt:lpstr>
      <vt:lpstr>PowerPoint Presentation</vt:lpstr>
      <vt:lpstr>My Background</vt:lpstr>
      <vt:lpstr>Discover Knowledge for Broader Impact</vt:lpstr>
      <vt:lpstr>WARNING</vt:lpstr>
      <vt:lpstr>PowerPoint Presentation</vt:lpstr>
      <vt:lpstr>Gas-separation Polymer Material [1]</vt:lpstr>
      <vt:lpstr>Research on Polymer Discovery</vt:lpstr>
      <vt:lpstr>Graph Regression</vt:lpstr>
      <vt:lpstr>Data Augmentation</vt:lpstr>
      <vt:lpstr>Data Augmentation</vt:lpstr>
      <vt:lpstr>Data Augmentation for GNNs</vt:lpstr>
      <vt:lpstr>Learning to Augment Graph Data</vt:lpstr>
      <vt:lpstr>Augment by Rationale-Environment Separation</vt:lpstr>
      <vt:lpstr>Augment by Rationale-Environment Separation</vt:lpstr>
      <vt:lpstr>Augmentation in Latent Space</vt:lpstr>
      <vt:lpstr>Learning to Augment Graph Data</vt:lpstr>
      <vt:lpstr>Augment for Label Balance in Regression</vt:lpstr>
      <vt:lpstr>In Latent Space: Label-anchored Mix-up</vt:lpstr>
      <vt:lpstr>Augment by Label-anchored Mix-up</vt:lpstr>
      <vt:lpstr>Exciting Results and Effort</vt:lpstr>
      <vt:lpstr>Task data guide Graph Diffusion Transformer</vt:lpstr>
      <vt:lpstr>Data-Centric Transfer</vt:lpstr>
      <vt:lpstr>Data-Centric Transfer</vt:lpstr>
      <vt:lpstr>When Material Science meets Generative AI</vt:lpstr>
      <vt:lpstr>Polymer Science</vt:lpstr>
      <vt:lpstr>PowerPoint Presentation</vt:lpstr>
      <vt:lpstr>When Online Learning meets Generative AI</vt:lpstr>
      <vt:lpstr>Reasoning in Natural Language</vt:lpstr>
      <vt:lpstr>PowerPoint Presentation</vt:lpstr>
      <vt:lpstr>Retrieval Augmentation</vt:lpstr>
      <vt:lpstr>PowerPoint Presentation</vt:lpstr>
      <vt:lpstr>Knowledge-Augmented NLP</vt:lpstr>
      <vt:lpstr>Reasoning in Natural Language</vt:lpstr>
      <vt:lpstr>Scientific Text Intelligence</vt:lpstr>
      <vt:lpstr>When Software &amp; Network Security meets Generative AI</vt:lpstr>
      <vt:lpstr>PowerPoint Presentation</vt:lpstr>
      <vt:lpstr>When Suicidal Ideation meets Generative AI</vt:lpstr>
      <vt:lpstr>Conclusions</vt:lpstr>
      <vt:lpstr>Welcome to visit us in South Bend!</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3630</cp:revision>
  <cp:lastPrinted>2016-04-21T19:59:33Z</cp:lastPrinted>
  <dcterms:created xsi:type="dcterms:W3CDTF">2013-10-17T20:28:19Z</dcterms:created>
  <dcterms:modified xsi:type="dcterms:W3CDTF">2024-04-13T03:55:37Z</dcterms:modified>
</cp:coreProperties>
</file>